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type="screen16x9" cy="6858000" cx="12192000"/>
  <p:notesSz cx="6858000" cy="9144000"/>
  <p:defaultTextStyle>
    <a:defPPr>
      <a:defRPr lang="tr-TR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fill>
          <a:solidFill>
            <a:schemeClr val="tx1">
              <a:alpha val="20000"/>
            </a:schemeClr>
          </a:solidFill>
        </a:fill>
      </a:tcStyle>
    </a:band1H>
    <a:band1V>
      <a:tcStyle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000" autoAdjust="0"/>
    <p:restoredTop sz="92989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9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Başlık Slaydı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582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104858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58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58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Başlık ve Dikey Metin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38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39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40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41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Dikey Başlık ve Metin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27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28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29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30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aşlık ve İçerik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588" name="İçerik Yer Tutucusu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589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590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591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Bölüm Üstbilgisi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4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4864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4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4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İki İçerik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48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49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50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51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52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Karşılaştırma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54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48655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56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48657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58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59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60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Yalnızca Başlık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2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2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2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oş"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05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06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Başlıklı İçerik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62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663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48664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65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66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Başlıklı Resim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632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tr-TR"/>
          </a:p>
        </p:txBody>
      </p:sp>
      <p:sp>
        <p:nvSpPr>
          <p:cNvPr id="1048633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48634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635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tr-TR"/>
          </a:p>
        </p:txBody>
      </p:sp>
      <p:sp>
        <p:nvSpPr>
          <p:cNvPr id="1048636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1048577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1048578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88455-B0E2-4805-A4F8-1D901124DA1C}" type="datetimeFigureOut">
              <a:rPr lang="tr-TR" smtClean="0"/>
              <a:t>4.06.2024</a:t>
            </a:fld>
            <a:endParaRPr lang="tr-TR"/>
          </a:p>
        </p:txBody>
      </p:sp>
      <p:sp>
        <p:nvSpPr>
          <p:cNvPr id="1048579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048580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233B9-CAFD-41B8-B5B2-562833428375}" type="slidenum">
              <a:rPr lang="tr-TR" smtClean="0"/>
              <a:t>‹#›</a:t>
            </a:fld>
            <a:endParaRPr lang="tr-TR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3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3.png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Unvan 1"/>
          <p:cNvSpPr>
            <a:spLocks noGrp="1"/>
          </p:cNvSpPr>
          <p:nvPr>
            <p:ph type="ctrTitle"/>
          </p:nvPr>
        </p:nvSpPr>
        <p:spPr>
          <a:xfrm>
            <a:off x="314359" y="204126"/>
            <a:ext cx="10782197" cy="2599749"/>
          </a:xfrm>
        </p:spPr>
        <p:txBody>
          <a:bodyPr>
            <a:normAutofit/>
          </a:bodyPr>
          <a:p>
            <a:pPr lvl="0">
              <a:spcBef>
                <a:spcPts val="0"/>
              </a:spcBef>
            </a:pP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TEKİRDAĞ</a:t>
            </a:r>
            <a:b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MARMARAEREĞLİSİ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İLÇE KAYMAKAMLIĞI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</a:br>
            <a:r>
              <a:rPr b="1" dirty="0" sz="2400" kumimoji="1" lang="tr-TR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Marmaraereğlisi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 İlçe 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Milli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Eğitim 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</a:b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Opet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 Anadolu Lisesi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</a:br>
            <a:r>
              <a:rPr dirty="0" sz="2800" lang="tr-TR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dirty="0" sz="2800" lang="tr-TR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r>
              <a:rPr dirty="0" sz="2800" lang="tr-TR" smtClean="0"/>
              <a:t/>
            </a:r>
            <a:br>
              <a:rPr dirty="0" sz="2800" lang="tr-TR" smtClean="0"/>
            </a:br>
            <a:endParaRPr dirty="0" sz="2800" lang="tr-TR"/>
          </a:p>
        </p:txBody>
      </p:sp>
      <p:pic>
        <p:nvPicPr>
          <p:cNvPr id="2097152" name="Resim 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968639" y="2706493"/>
            <a:ext cx="6110990" cy="2408658"/>
          </a:xfrm>
          <a:prstGeom prst="rect"/>
          <a:effectLst>
            <a:glow rad="88900">
              <a:schemeClr val="bg1"/>
            </a:glow>
          </a:effectLst>
        </p:spPr>
      </p:pic>
      <p:pic>
        <p:nvPicPr>
          <p:cNvPr id="2097153" name="Resim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gray">
          <a:xfrm>
            <a:off x="4539424" y="1957447"/>
            <a:ext cx="2719987" cy="452175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glow rad="127000">
              <a:schemeClr val="bg2"/>
            </a:glow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id="2097154" name="Resim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559164" y="5142680"/>
            <a:ext cx="2400278" cy="1601205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55" name="Resim 13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53103" y="2803875"/>
            <a:ext cx="2466975" cy="1847850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56" name="Resim 14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9488122" y="2803875"/>
            <a:ext cx="2471320" cy="1915446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57" name="Resim 15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4913121" y="5412022"/>
            <a:ext cx="2346290" cy="1331863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58" name="Resim 16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420829" y="5288079"/>
            <a:ext cx="2118595" cy="1412397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59" name="Resim 17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162282" y="5142680"/>
            <a:ext cx="2081896" cy="1561423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60" name="Resim 18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7741140" y="5288079"/>
            <a:ext cx="1731242" cy="1412397"/>
          </a:xfrm>
          <a:prstGeom prst="rect"/>
          <a:effectLst>
            <a:glow rad="127000">
              <a:schemeClr val="tx1"/>
            </a:glow>
          </a:effectLst>
        </p:spPr>
      </p:pic>
      <p:pic>
        <p:nvPicPr>
          <p:cNvPr id="2097161" name="Resim 19"/>
          <p:cNvPicPr>
            <a:picLocks noChangeAspect="1"/>
          </p:cNvPicPr>
          <p:nvPr/>
        </p:nvPicPr>
        <p:blipFill>
          <a:blip xmlns:r="http://schemas.openxmlformats.org/officeDocument/2006/relationships" r:embed="rId10"/>
          <a:stretch>
            <a:fillRect/>
          </a:stretch>
        </p:blipFill>
        <p:spPr>
          <a:xfrm>
            <a:off x="929391" y="553217"/>
            <a:ext cx="914400" cy="870849"/>
          </a:xfrm>
          <a:prstGeom prst="rect"/>
        </p:spPr>
      </p:pic>
      <p:pic>
        <p:nvPicPr>
          <p:cNvPr id="2097162" name="Resim 20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>
            <a:off x="10196762" y="553217"/>
            <a:ext cx="1125081" cy="1140672"/>
          </a:xfrm>
          <a:prstGeom prst="rect"/>
        </p:spPr>
      </p:pic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393364" y="305590"/>
            <a:ext cx="7285351" cy="1390008"/>
          </a:xfrm>
          <a:prstGeom prst="rect"/>
        </p:spPr>
      </p:pic>
      <p:pic>
        <p:nvPicPr>
          <p:cNvPr id="2097192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86878" y="564692"/>
            <a:ext cx="914479" cy="871804"/>
          </a:xfrm>
          <a:prstGeom prst="rect"/>
        </p:spPr>
      </p:pic>
      <p:pic>
        <p:nvPicPr>
          <p:cNvPr id="2097193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103370" y="564692"/>
            <a:ext cx="1289113" cy="1130906"/>
          </a:xfrm>
          <a:prstGeom prst="rect"/>
        </p:spPr>
      </p:pic>
      <p:sp>
        <p:nvSpPr>
          <p:cNvPr id="1048615" name="Dikdörtgen 4"/>
          <p:cNvSpPr/>
          <p:nvPr/>
        </p:nvSpPr>
        <p:spPr>
          <a:xfrm>
            <a:off x="212320" y="2000150"/>
            <a:ext cx="6670227" cy="369332"/>
          </a:xfrm>
          <a:prstGeom prst="rect"/>
        </p:spPr>
        <p:txBody>
          <a:bodyPr wrap="square">
            <a:spAutoFit/>
          </a:bodyPr>
          <a:p>
            <a:r>
              <a:rPr b="1" dirty="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EĞİTİM ÖĞRETİM DIŞI PERSONEL SAYILARI : </a:t>
            </a:r>
            <a:endParaRPr b="1" dirty="0" kumimoji="1" lang="tr-TR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194306" name="Group 77"/>
          <p:cNvGraphicFramePr>
            <a:graphicFrameLocks noGrp="1"/>
          </p:cNvGraphicFramePr>
          <p:nvPr/>
        </p:nvGraphicFramePr>
        <p:xfrm>
          <a:off x="320585" y="2674034"/>
          <a:ext cx="10022628" cy="344940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646909"/>
                <a:gridCol w="2119486"/>
                <a:gridCol w="2256233"/>
              </a:tblGrid>
              <a:tr h="431176">
                <a:tc gridSpan="3"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EĞİTİM ÖĞRETİM DIŞI PERSONEL DURUMU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</a:tr>
              <a:tr h="431176"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PERSONEL GÖREV VE ÜNVANI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MEVCUT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İHTİYAÇ</a:t>
                      </a:r>
                      <a:endParaRPr baseline="0" b="1" cap="none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Memur-VHKİ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Sürekli </a:t>
                      </a:r>
                      <a:r>
                        <a:rPr baseline="0" cap="none" dirty="0" sz="1400" kumimoji="0" lang="tr-TR" normalizeH="0" err="1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İşci</a:t>
                      </a: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(Yardımcı Hizmetler)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İŞKUR Tarafından Görevlendirilen Personel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Belediyelerden Geçen Hizmetli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Okul Aile Birliklerince Çalıştırılan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1441" marR="91441" marT="45712" marB="45712" anchor="ctr" horzOverflow="overflow"/>
                </a:tc>
              </a:tr>
              <a:tr h="43117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umimoji="0" lang="tr-TR" normalizeH="0" strike="noStrike" u="none" smtClean="0">
                          <a:ln>
                            <a:noFill/>
                          </a:ln>
                          <a:effectLst/>
                          <a:latin typeface="Berlin Sans FB" panose="020E0602020502020306" pitchFamily="34" charset="0"/>
                        </a:rPr>
                        <a:t>TOPLAM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441" marR="91441" marT="45712" marB="45712" anchor="ctr" horzOverflow="overflow"/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441" marR="91441" marT="45712" marB="45712" anchor="ctr" horzOverflow="overflow"/>
                </a:tc>
              </a:tr>
            </a:tbl>
          </a:graphicData>
        </a:graphic>
      </p:graphicFrame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Dikdörtgen 1"/>
          <p:cNvSpPr/>
          <p:nvPr/>
        </p:nvSpPr>
        <p:spPr>
          <a:xfrm>
            <a:off x="114614" y="1743277"/>
            <a:ext cx="6708118" cy="369332"/>
          </a:xfrm>
          <a:prstGeom prst="rect"/>
        </p:spPr>
        <p:txBody>
          <a:bodyPr wrap="none">
            <a:spAutoFit/>
          </a:bodyPr>
          <a:p>
            <a:r>
              <a:rPr b="1" dirty="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BRANŞLARA GÖRE </a:t>
            </a:r>
            <a:r>
              <a:rPr b="1" dirty="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ÖĞRETMEN NORM DURUMLARI </a:t>
            </a:r>
            <a:endParaRPr b="1" dirty="0" lang="tr-TR">
              <a:latin typeface="Verdana" pitchFamily="34" charset="0"/>
            </a:endParaRPr>
          </a:p>
        </p:txBody>
      </p:sp>
      <p:pic>
        <p:nvPicPr>
          <p:cNvPr id="2097194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53323" y="335570"/>
            <a:ext cx="7285351" cy="1390008"/>
          </a:xfrm>
          <a:prstGeom prst="rect"/>
        </p:spPr>
      </p:pic>
      <p:pic>
        <p:nvPicPr>
          <p:cNvPr id="2097195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991786" y="335570"/>
            <a:ext cx="1385747" cy="1258933"/>
          </a:xfrm>
          <a:prstGeom prst="rect"/>
        </p:spPr>
      </p:pic>
      <p:pic>
        <p:nvPicPr>
          <p:cNvPr id="2097196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141711" y="594672"/>
            <a:ext cx="914479" cy="871804"/>
          </a:xfrm>
          <a:prstGeom prst="rect"/>
        </p:spPr>
      </p:pic>
      <p:pic>
        <p:nvPicPr>
          <p:cNvPr id="2097197" name="Resim 9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671638" y="2130308"/>
            <a:ext cx="8320147" cy="4640108"/>
          </a:xfrm>
          <a:prstGeom prst="rect"/>
          <a:solidFill>
            <a:schemeClr val="tx2">
              <a:lumMod val="60000"/>
              <a:lumOff val="40000"/>
            </a:schemeClr>
          </a:solidFill>
        </p:spPr>
      </p:pic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71922" y="270516"/>
            <a:ext cx="6718374" cy="1280271"/>
          </a:xfrm>
          <a:prstGeom prst="rect"/>
        </p:spPr>
      </p:pic>
      <p:pic>
        <p:nvPicPr>
          <p:cNvPr id="2097199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291613" y="474750"/>
            <a:ext cx="914479" cy="871804"/>
          </a:xfrm>
          <a:prstGeom prst="rect"/>
        </p:spPr>
      </p:pic>
      <p:pic>
        <p:nvPicPr>
          <p:cNvPr id="2097200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656126" y="288806"/>
            <a:ext cx="1383912" cy="1261981"/>
          </a:xfrm>
          <a:prstGeom prst="rect"/>
        </p:spPr>
      </p:pic>
      <p:sp>
        <p:nvSpPr>
          <p:cNvPr id="1048617" name="Dikdörtgen 7"/>
          <p:cNvSpPr/>
          <p:nvPr/>
        </p:nvSpPr>
        <p:spPr>
          <a:xfrm>
            <a:off x="149901" y="1655770"/>
            <a:ext cx="6190938" cy="369332"/>
          </a:xfrm>
          <a:prstGeom prst="rect"/>
        </p:spPr>
        <p:txBody>
          <a:bodyPr wrap="square">
            <a:spAutoFit/>
          </a:bodyPr>
          <a:p>
            <a:pPr algn="ctr" defTabSz="912838"/>
            <a:r>
              <a:rPr dirty="0" lang="tr-TR">
                <a:ln w="11430"/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ÖĞRETMEN VE DERSLİK BAŞINA  DÜŞEN ÖĞRENCİ </a:t>
            </a:r>
            <a:r>
              <a:rPr dirty="0" lang="tr-TR" smtClean="0">
                <a:ln w="11430"/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SAYILARI </a:t>
            </a:r>
            <a:endParaRPr dirty="0" lang="tr-TR">
              <a:ln w="11430"/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97201" name="Resim 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362029" y="4866859"/>
            <a:ext cx="2185608" cy="1745975"/>
          </a:xfrm>
          <a:prstGeom prst="rect"/>
        </p:spPr>
      </p:pic>
      <p:sp>
        <p:nvSpPr>
          <p:cNvPr id="1048618" name="Dikdörtgen 4"/>
          <p:cNvSpPr/>
          <p:nvPr/>
        </p:nvSpPr>
        <p:spPr>
          <a:xfrm>
            <a:off x="254833" y="2130085"/>
            <a:ext cx="2615087" cy="369332"/>
          </a:xfrm>
          <a:prstGeom prst="rect"/>
        </p:spPr>
        <p:txBody>
          <a:bodyPr wrap="square">
            <a:spAutoFit/>
          </a:bodyPr>
          <a:p>
            <a:r>
              <a:rPr dirty="0" lang="tr-TR"/>
              <a:t>ÖĞRENCİ DURUMU</a:t>
            </a:r>
          </a:p>
        </p:txBody>
      </p:sp>
      <p:pic>
        <p:nvPicPr>
          <p:cNvPr id="2097202" name="Resim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t="18483" r="59" b="5350"/>
          <a:stretch>
            <a:fillRect/>
          </a:stretch>
        </p:blipFill>
        <p:spPr>
          <a:xfrm>
            <a:off x="149901" y="2499417"/>
            <a:ext cx="8424257" cy="2075265"/>
          </a:xfrm>
          <a:prstGeom prst="rect"/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97203" name="Resim 6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997335" y="4866859"/>
            <a:ext cx="2248035" cy="1745975"/>
          </a:xfrm>
          <a:prstGeom prst="rect"/>
        </p:spPr>
      </p:pic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765070" y="230639"/>
            <a:ext cx="7291448" cy="1390008"/>
          </a:xfrm>
          <a:prstGeom prst="rect"/>
        </p:spPr>
      </p:pic>
      <p:pic>
        <p:nvPicPr>
          <p:cNvPr id="2097205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16859" y="489740"/>
            <a:ext cx="914479" cy="871804"/>
          </a:xfrm>
          <a:prstGeom prst="rect"/>
        </p:spPr>
      </p:pic>
      <p:pic>
        <p:nvPicPr>
          <p:cNvPr id="2097206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455730" y="369908"/>
            <a:ext cx="1383912" cy="1261981"/>
          </a:xfrm>
          <a:prstGeom prst="rect"/>
        </p:spPr>
      </p:pic>
      <p:graphicFrame>
        <p:nvGraphicFramePr>
          <p:cNvPr id="4194307" name="Tablo 5"/>
          <p:cNvGraphicFramePr>
            <a:graphicFrameLocks noGrp="1"/>
          </p:cNvGraphicFramePr>
          <p:nvPr/>
        </p:nvGraphicFramePr>
        <p:xfrm>
          <a:off x="164889" y="1628750"/>
          <a:ext cx="11302585" cy="4712089"/>
        </p:xfrm>
        <a:graphic>
          <a:graphicData uri="http://schemas.openxmlformats.org/drawingml/2006/table">
            <a:tbl>
              <a:tblPr/>
              <a:tblGrid>
                <a:gridCol w="1355669"/>
                <a:gridCol w="1156015"/>
                <a:gridCol w="1255843"/>
                <a:gridCol w="1255843"/>
                <a:gridCol w="1255843"/>
                <a:gridCol w="1255843"/>
                <a:gridCol w="1255843"/>
                <a:gridCol w="1255843"/>
                <a:gridCol w="1255843"/>
              </a:tblGrid>
              <a:tr h="390816">
                <a:tc gridSpan="9"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endParaRPr baseline="0" b="0" cap="none" dirty="0" sz="20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</a:tr>
              <a:tr h="805758">
                <a:tc gridSpan="3"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2021-2022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gridSpan="3"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2022-2023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gridSpan="3"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4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2023-2024</a:t>
                      </a:r>
                      <a:endParaRPr baseline="0" b="1" cap="none" dirty="0" sz="14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  <a:tc hMerge="1">
                  <a:txBody>
                    <a:bodyPr/>
                    <a:p>
                      <a:endParaRPr lang="tr-TR"/>
                    </a:p>
                  </a:txBody>
                </a:tc>
              </a:tr>
              <a:tr h="2465919"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TAŞINILAN OKUL /YERLEŞİM BİRİMİ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SAYISI</a:t>
                      </a:r>
                      <a:endParaRPr baseline="0" b="1" cap="none" dirty="0" sz="11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TAŞIMA YAPAN      ARAÇ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TAŞINAN ÖĞRENCİ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TAŞINILAN OKUL /YERLEŞİM BİRİMİ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SAYISI</a:t>
                      </a:r>
                      <a:endParaRPr baseline="0" b="1" cap="none" dirty="0" sz="11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TAŞIMA YAPAN      ARAÇ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TAŞINAN ÖĞRENCİ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TAŞINILAN OKUL /YERLEŞİM BİRİMİ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SAYISI</a:t>
                      </a:r>
                      <a:endParaRPr baseline="0" b="1" cap="none" dirty="0" sz="11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TAŞIMA YAPAN      ARAÇ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TAŞINAN ÖĞRENCİ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1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SAYISI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049596"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97207" name="Resim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64692" y="1631889"/>
            <a:ext cx="1140051" cy="573074"/>
          </a:xfrm>
          <a:prstGeom prst="rect"/>
        </p:spPr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95247" y="245628"/>
            <a:ext cx="7291448" cy="1390008"/>
          </a:xfrm>
          <a:prstGeom prst="rect"/>
        </p:spPr>
      </p:pic>
      <p:pic>
        <p:nvPicPr>
          <p:cNvPr id="2097209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51339" y="504729"/>
            <a:ext cx="914479" cy="871804"/>
          </a:xfrm>
          <a:prstGeom prst="rect"/>
        </p:spPr>
      </p:pic>
      <p:pic>
        <p:nvPicPr>
          <p:cNvPr id="2097210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036005" y="309640"/>
            <a:ext cx="1383912" cy="1261981"/>
          </a:xfrm>
          <a:prstGeom prst="rect"/>
        </p:spPr>
      </p:pic>
      <p:sp>
        <p:nvSpPr>
          <p:cNvPr id="1048619" name="Dikdörtgen 4"/>
          <p:cNvSpPr/>
          <p:nvPr/>
        </p:nvSpPr>
        <p:spPr>
          <a:xfrm>
            <a:off x="119270" y="1934817"/>
            <a:ext cx="11463130" cy="5016758"/>
          </a:xfrm>
          <a:prstGeom prst="rect"/>
          <a:noFill/>
        </p:spPr>
        <p:txBody>
          <a:bodyPr wrap="square">
            <a:spAutoFit/>
          </a:bodyPr>
          <a:p>
            <a:r>
              <a:rPr b="1" dirty="0" sz="1600" lang="tr-TR" u="sng">
                <a:latin typeface="Bahnschrift SemiBold" panose="020B0502040204020203" pitchFamily="34" charset="0"/>
              </a:rPr>
              <a:t>FİZİKİ DONANIM</a:t>
            </a:r>
          </a:p>
          <a:p>
            <a:endParaRPr dirty="0" sz="1600" lang="tr-TR"/>
          </a:p>
          <a:p>
            <a:r>
              <a:rPr b="1" dirty="0" sz="1600" lang="tr-TR" u="sng" smtClean="0"/>
              <a:t>MALZEME   </a:t>
            </a:r>
            <a:r>
              <a:rPr b="1" dirty="0" sz="1600" lang="tr-TR" smtClean="0"/>
              <a:t>                                      </a:t>
            </a:r>
            <a:r>
              <a:rPr b="1" dirty="0" sz="1600" lang="tr-TR" u="sng" smtClean="0"/>
              <a:t>SAYISI   </a:t>
            </a:r>
            <a:r>
              <a:rPr b="1" dirty="0" sz="1600" lang="tr-TR" smtClean="0"/>
              <a:t>                                                          </a:t>
            </a:r>
            <a:r>
              <a:rPr b="1" dirty="0" sz="1600" lang="tr-TR" u="sng" smtClean="0"/>
              <a:t>DURUMU</a:t>
            </a:r>
            <a:r>
              <a:rPr dirty="0" sz="1600" lang="tr-TR" u="sng" smtClean="0"/>
              <a:t> </a:t>
            </a:r>
            <a:r>
              <a:rPr dirty="0" sz="1600" lang="tr-TR" smtClean="0"/>
              <a:t>                                </a:t>
            </a:r>
            <a:endParaRPr dirty="0" sz="1600" lang="tr-TR"/>
          </a:p>
          <a:p>
            <a:r>
              <a:rPr dirty="0" sz="1600" lang="tr-TR"/>
              <a:t>BİLGİSAYAR </a:t>
            </a:r>
            <a:r>
              <a:rPr dirty="0" sz="1600" lang="tr-TR" smtClean="0"/>
              <a:t>                                        10                                                       SAĞLAM </a:t>
            </a:r>
            <a:r>
              <a:rPr dirty="0" sz="1600" lang="tr-TR"/>
              <a:t>- ESKİ TEKNOLOJİ</a:t>
            </a:r>
          </a:p>
          <a:p>
            <a:r>
              <a:rPr dirty="0" sz="1600" lang="tr-TR"/>
              <a:t>PROJEKSİYON </a:t>
            </a:r>
            <a:r>
              <a:rPr dirty="0" sz="1600" lang="tr-TR" smtClean="0"/>
              <a:t>                                    1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KİTAP(KÜTÜPHANE</a:t>
            </a:r>
            <a:r>
              <a:rPr dirty="0" sz="1600" lang="tr-TR" smtClean="0"/>
              <a:t>)                          3130                                                   AKTİF KULLANILIYOR</a:t>
            </a:r>
            <a:endParaRPr dirty="0" sz="1600" lang="tr-TR"/>
          </a:p>
          <a:p>
            <a:r>
              <a:rPr dirty="0" sz="1600" lang="tr-TR"/>
              <a:t>TARAYICI </a:t>
            </a:r>
            <a:r>
              <a:rPr dirty="0" sz="1600" lang="tr-TR" smtClean="0"/>
              <a:t>                                             3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FOTOĞRAF MAKİNASI </a:t>
            </a:r>
            <a:r>
              <a:rPr dirty="0" sz="1600" lang="tr-TR" smtClean="0"/>
              <a:t>                      2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PROJEKSİYON PERDESİ </a:t>
            </a:r>
            <a:r>
              <a:rPr dirty="0" sz="1600" lang="tr-TR" smtClean="0"/>
              <a:t>                    1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AKILLI </a:t>
            </a:r>
            <a:r>
              <a:rPr dirty="0" sz="1600" lang="tr-TR" smtClean="0"/>
              <a:t>TAHTA                                      18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TELEVİZYON </a:t>
            </a:r>
            <a:r>
              <a:rPr dirty="0" sz="1600" lang="tr-TR" smtClean="0"/>
              <a:t>                                       2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KAMERA KAYIT </a:t>
            </a:r>
            <a:r>
              <a:rPr dirty="0" sz="1600" lang="tr-TR" smtClean="0"/>
              <a:t>SİSTEMİ                    29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DİZ ÜSTÜ BİLGİSAYAR </a:t>
            </a:r>
            <a:r>
              <a:rPr dirty="0" sz="1600" lang="tr-TR" smtClean="0"/>
              <a:t>                     2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FAKS </a:t>
            </a:r>
            <a:r>
              <a:rPr dirty="0" sz="1600" lang="tr-TR" smtClean="0"/>
              <a:t>                                                  1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SES </a:t>
            </a:r>
            <a:r>
              <a:rPr dirty="0" sz="1600" lang="tr-TR" smtClean="0"/>
              <a:t>ANONS                                       1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GÖRÜNTÜ KAYDEDİCİ </a:t>
            </a:r>
            <a:r>
              <a:rPr dirty="0" sz="1600" lang="tr-TR" smtClean="0"/>
              <a:t>                    2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OKUL </a:t>
            </a:r>
            <a:r>
              <a:rPr dirty="0" sz="1600" lang="tr-TR" smtClean="0"/>
              <a:t>ZİLİ                                          1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DUMAN DEDEKTÖRÜ </a:t>
            </a:r>
            <a:r>
              <a:rPr dirty="0" sz="1600" lang="tr-TR" smtClean="0"/>
              <a:t>                    208                                                         KULLANILMIYOR</a:t>
            </a:r>
            <a:endParaRPr dirty="0" sz="1600" lang="tr-TR"/>
          </a:p>
          <a:p>
            <a:r>
              <a:rPr dirty="0" sz="1600" lang="tr-TR"/>
              <a:t>YAZICI </a:t>
            </a:r>
            <a:r>
              <a:rPr dirty="0" sz="1600" lang="tr-TR" smtClean="0"/>
              <a:t>                                               5                                                              SAĞLAM </a:t>
            </a:r>
            <a:r>
              <a:rPr dirty="0" sz="1600" lang="tr-TR"/>
              <a:t>ÇALIŞIR DURUMDA</a:t>
            </a:r>
          </a:p>
          <a:p>
            <a:r>
              <a:rPr dirty="0" sz="1600" lang="tr-TR"/>
              <a:t>FOTOKOPİ MAKİNESİ </a:t>
            </a:r>
            <a:r>
              <a:rPr dirty="0" sz="1600" lang="tr-TR" smtClean="0"/>
              <a:t>                     1                                                              SAĞLAM </a:t>
            </a:r>
            <a:r>
              <a:rPr dirty="0" sz="1600" lang="tr-TR"/>
              <a:t>ÇALIŞIR DURUMDA</a:t>
            </a:r>
          </a:p>
        </p:txBody>
      </p: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222925" y="430796"/>
            <a:ext cx="7291448" cy="1390008"/>
          </a:xfrm>
          <a:prstGeom prst="rect"/>
        </p:spPr>
      </p:pic>
      <p:pic>
        <p:nvPicPr>
          <p:cNvPr id="2097212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42104" y="549701"/>
            <a:ext cx="914479" cy="871804"/>
          </a:xfrm>
          <a:prstGeom prst="rect"/>
        </p:spPr>
      </p:pic>
      <p:pic>
        <p:nvPicPr>
          <p:cNvPr id="2097213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841132" y="354612"/>
            <a:ext cx="1383912" cy="1261981"/>
          </a:xfrm>
          <a:prstGeom prst="rect"/>
        </p:spPr>
      </p:pic>
      <p:pic>
        <p:nvPicPr>
          <p:cNvPr id="2097214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42104" y="1939666"/>
            <a:ext cx="2548349" cy="280440"/>
          </a:xfrm>
          <a:prstGeom prst="rect"/>
        </p:spPr>
      </p:pic>
      <p:graphicFrame>
        <p:nvGraphicFramePr>
          <p:cNvPr id="4194308" name="Tablo 5"/>
          <p:cNvGraphicFramePr>
            <a:graphicFrameLocks noGrp="1"/>
          </p:cNvGraphicFramePr>
          <p:nvPr/>
        </p:nvGraphicFramePr>
        <p:xfrm>
          <a:off x="119920" y="2220102"/>
          <a:ext cx="11542427" cy="44831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344758"/>
                <a:gridCol w="3197669"/>
              </a:tblGrid>
              <a:tr h="548181"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ETKİNLİK/FAALİYET ADI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SAYISI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İLKÖĞRETİM YETİŞTİRME PROGRAMI (İYEP)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_____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401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DESTEKLEME VE YETİŞTİRME KURSU (DYK)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15 kurs / 11 öğretmen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401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EGZERSİZ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____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HALK EĞİTİM DESTEKLİ KURS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_____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401">
                <a:tc>
                  <a:txBody>
                    <a:bodyPr/>
                    <a:p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TİYATRO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2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401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KONFERANS/SEMİNER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3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GEZİ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6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YILLIK ÖĞRENCİ BAŞINA OKUNAN KİTAP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6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401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LİSANSLI SPORCU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102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2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BİLİM SANAT MERKEZİNE DEVAM EDEN ÖĞRENCİ</a:t>
                      </a: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cap="none" dirty="0" sz="140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______</a:t>
                      </a: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b="1" cap="none" dirty="0" sz="12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cap="none" dirty="0" sz="10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b="1" cap="none" dirty="0" sz="12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cap="none" dirty="0" sz="10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5673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cap="none" dirty="0" sz="10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baseline="0" cap="none" dirty="0" sz="1000" kern="120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80257" y="471004"/>
            <a:ext cx="7291448" cy="1390008"/>
          </a:xfrm>
          <a:prstGeom prst="rect"/>
        </p:spPr>
      </p:pic>
      <p:pic>
        <p:nvPicPr>
          <p:cNvPr id="2097216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62025" y="730106"/>
            <a:ext cx="914479" cy="871804"/>
          </a:xfrm>
          <a:prstGeom prst="rect"/>
        </p:spPr>
      </p:pic>
      <p:pic>
        <p:nvPicPr>
          <p:cNvPr id="2097217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155926" y="535017"/>
            <a:ext cx="1383912" cy="1261981"/>
          </a:xfrm>
          <a:prstGeom prst="rect"/>
        </p:spPr>
      </p:pic>
      <p:graphicFrame>
        <p:nvGraphicFramePr>
          <p:cNvPr id="4194309" name="Tablo 4"/>
          <p:cNvGraphicFramePr>
            <a:graphicFrameLocks noGrp="1"/>
          </p:cNvGraphicFramePr>
          <p:nvPr/>
        </p:nvGraphicFramePr>
        <p:xfrm>
          <a:off x="254833" y="1861012"/>
          <a:ext cx="11285005" cy="5499160"/>
        </p:xfrm>
        <a:graphic>
          <a:graphicData uri="http://schemas.openxmlformats.org/drawingml/2006/table">
            <a:tbl>
              <a:tblPr firstRow="1" bandRow="1">
                <a:effectLst>
                  <a:reflection algn="bl" blurRad="12700" dir="5400000" dist="25400" endPos="65000" rotWithShape="0" stA="45000" sy="-100000"/>
                </a:effectLst>
                <a:tableStyleId>{3C2FFA5D-87B4-456A-9821-1D502468CF0F}</a:tableStyleId>
              </a:tblPr>
              <a:tblGrid>
                <a:gridCol w="4137285"/>
                <a:gridCol w="4428934"/>
                <a:gridCol w="1249240"/>
                <a:gridCol w="1469546"/>
              </a:tblGrid>
              <a:tr h="646602">
                <a:tc>
                  <a:txBody>
                    <a:bodyPr/>
                    <a:lstStyle>
                      <a:lvl1pPr algn="l" defTabSz="914400" eaLnBrk="1" hangingPunct="1" latinLnBrk="0" marL="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b="1" dirty="0" sz="1600" lang="tr-TR" smtClean="0">
                          <a:latin typeface="Arial Black" panose="020B0A04020102020204" pitchFamily="34" charset="0"/>
                        </a:rPr>
                        <a:t>OKULDA YÜRÜTÜLEN PROJELER</a:t>
                      </a:r>
                      <a:endParaRPr b="1" dirty="0" sz="1600" lang="tr-TR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b="1" dirty="0" lang="tr-TR" smtClean="0">
                          <a:latin typeface="Arial Black" panose="020B0A04020102020204" pitchFamily="34" charset="0"/>
                        </a:rPr>
                        <a:t>                        AMACI</a:t>
                      </a:r>
                      <a:endParaRPr b="1" dirty="0" lang="tr-TR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dirty="0" sz="1000" lang="tr-TR" smtClean="0">
                          <a:latin typeface="Arial Black" panose="020B0A04020102020204" pitchFamily="34" charset="0"/>
                        </a:rPr>
                        <a:t>KATILAN  ÖĞRETMEN SAYISI</a:t>
                      </a:r>
                      <a:endParaRPr dirty="0" sz="1000" lang="tr-TR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b="1" sz="1800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000" lang="tr-TR" smtClean="0">
                          <a:latin typeface="Arial Black" panose="020B0A04020102020204" pitchFamily="34" charset="0"/>
                        </a:rPr>
                        <a:t>KATILAN  ÖĞRENCİ</a:t>
                      </a:r>
                    </a:p>
                    <a:p>
                      <a:pPr algn="ctr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sz="1000" lang="tr-TR" smtClean="0">
                          <a:latin typeface="Arial Black" panose="020B0A04020102020204" pitchFamily="34" charset="0"/>
                        </a:rPr>
                        <a:t>SAYISI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047572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1 - Her Kitap Bir Dünya</a:t>
                      </a:r>
                    </a:p>
                    <a:p>
                      <a:endParaRPr dirty="0" lang="tr-TR" smtClean="0"/>
                    </a:p>
                    <a:p>
                      <a:pPr algn="l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800" i="0" kern="1200" kumimoji="0" lang="tr-TR" noProof="0" normalizeH="0" spc="0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2- </a:t>
                      </a:r>
                      <a:r>
                        <a:rPr baseline="0" b="0" cap="none" dirty="0" sz="1800" i="0" kern="1200" kumimoji="0" lang="tr-TR" noProof="0" normalizeH="0" spc="0" err="1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Erasmus</a:t>
                      </a:r>
                      <a:r>
                        <a:rPr baseline="0" b="0" cap="none" dirty="0" sz="1800" i="0" kern="1200" kumimoji="0" lang="tr-TR" noProof="0" normalizeH="0" spc="0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  <a:p>
                      <a:endParaRPr dirty="0" lang="tr-TR" smtClean="0"/>
                    </a:p>
                    <a:p>
                      <a:r>
                        <a:rPr dirty="0" lang="tr-TR" smtClean="0"/>
                        <a:t>3-eTwinning                                                                                                                   </a:t>
                      </a:r>
                    </a:p>
                    <a:p>
                      <a:endParaRPr dirty="0" lang="tr-TR" smtClean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 lang="tr-TR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  1</a:t>
                      </a:r>
                      <a:endParaRPr dirty="0" lang="tr-TR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Tümü</a:t>
                      </a:r>
                    </a:p>
                    <a:p>
                      <a:endParaRPr dirty="0" lang="tr-TR" smtClean="0"/>
                    </a:p>
                    <a:p>
                      <a:r>
                        <a:rPr dirty="0" lang="tr-TR" smtClean="0"/>
                        <a:t>     15</a:t>
                      </a:r>
                    </a:p>
                    <a:p>
                      <a:endParaRPr dirty="0" lang="tr-TR" smtClean="0"/>
                    </a:p>
                    <a:p>
                      <a:r>
                        <a:rPr dirty="0" lang="tr-TR" smtClean="0"/>
                        <a:t>      70</a:t>
                      </a:r>
                      <a:endParaRPr dirty="0" lang="tr-TR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754369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800" i="0" kern="1200" kumimoji="0" lang="tr-TR" noProof="0" normalizeH="0" spc="0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4 - Beyaz Bayrak</a:t>
                      </a:r>
                    </a:p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baseline="0" dirty="0" lang="tr-TR" smtClean="0"/>
                        <a:t>       </a:t>
                      </a:r>
                      <a:r>
                        <a:rPr dirty="0" lang="tr-TR" smtClean="0"/>
                        <a:t> 1</a:t>
                      </a:r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Tümü</a:t>
                      </a:r>
                      <a:endParaRPr dirty="0" lang="tr-TR"/>
                    </a:p>
                  </a:txBody>
                </a:tc>
              </a:tr>
              <a:tr h="754369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800" i="0" kern="1200" kumimoji="0" lang="tr-TR" noProof="0" normalizeH="0" spc="0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5 - Beslenme Dostu Okul</a:t>
                      </a:r>
                    </a:p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    1</a:t>
                      </a:r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Tümü</a:t>
                      </a:r>
                      <a:endParaRPr dirty="0" lang="tr-TR"/>
                    </a:p>
                  </a:txBody>
                </a:tc>
              </a:tr>
              <a:tr h="754369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800" i="0" kern="1200" kumimoji="0" lang="tr-TR" noProof="0" normalizeH="0" spc="0" strike="noStrike" u="none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6 - Toplumsal Farkındalık</a:t>
                      </a:r>
                    </a:p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    3</a:t>
                      </a:r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Tümü</a:t>
                      </a:r>
                      <a:endParaRPr dirty="0" lang="tr-TR"/>
                    </a:p>
                  </a:txBody>
                </a:tc>
              </a:tr>
              <a:tr h="541879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7- Okulum Temiz</a:t>
                      </a:r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     2</a:t>
                      </a:r>
                      <a:endParaRPr dirty="0" lang="tr-TR"/>
                    </a:p>
                  </a:txBody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dirty="0" lang="tr-TR" smtClean="0"/>
                        <a:t>     Tümü</a:t>
                      </a:r>
                      <a:endParaRPr dirty="0" lang="tr-TR"/>
                    </a:p>
                  </a:txBody>
                </a:tc>
              </a:tr>
            </a:tbl>
          </a:graphicData>
        </a:graphic>
      </p:graphicFrame>
      <p:pic>
        <p:nvPicPr>
          <p:cNvPr id="2097218" name="Resim 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9180709" y="3004110"/>
            <a:ext cx="396274" cy="493819"/>
          </a:xfrm>
          <a:prstGeom prst="rect"/>
        </p:spPr>
      </p:pic>
      <p:pic>
        <p:nvPicPr>
          <p:cNvPr id="2097219" name="Resim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9180709" y="3510121"/>
            <a:ext cx="396274" cy="493819"/>
          </a:xfrm>
          <a:prstGeom prst="rect"/>
        </p:spPr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4246" cy="1325563"/>
          </a:xfrm>
        </p:spPr>
        <p:txBody>
          <a:bodyPr/>
          <a:p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    TEKİRDAĞ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MARMARAEREĞLİSİ İLÇE KAYMAKAMLIĞI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</a:t>
            </a:r>
            <a:r>
              <a:rPr b="1" dirty="0" sz="2200" kumimoji="1" lang="tr-TR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İlçe Milli Eğitim Müdürlüğü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</a:t>
            </a:r>
            <a:r>
              <a:rPr b="1" dirty="0" sz="2200" kumimoji="1" lang="tr-TR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Anadolu Lisesi Müdürlüğü</a:t>
            </a:r>
            <a:endParaRPr dirty="0" lang="tr-TR"/>
          </a:p>
        </p:txBody>
      </p:sp>
      <p:sp>
        <p:nvSpPr>
          <p:cNvPr id="1048621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p>
            <a:r>
              <a:rPr dirty="0" lang="tr-TR" u="sng">
                <a:latin typeface="Berlin Sans FB" panose="020E0602020502020306" pitchFamily="34" charset="0"/>
              </a:rPr>
              <a:t>OKULUN BAŞARI DURUMU</a:t>
            </a:r>
            <a:r>
              <a:rPr dirty="0" lang="tr-TR" u="sng" smtClean="0">
                <a:latin typeface="Berlin Sans FB" panose="020E0602020502020306" pitchFamily="34" charset="0"/>
              </a:rPr>
              <a:t>:</a:t>
            </a:r>
            <a:endParaRPr dirty="0" lang="tr-TR" u="sng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ÜNİVERSİTEYE YERLEŞME SAYI VE </a:t>
            </a:r>
            <a:r>
              <a:rPr dirty="0" lang="tr-TR" smtClean="0">
                <a:latin typeface="Berlin Sans FB" panose="020E0602020502020306" pitchFamily="34" charset="0"/>
              </a:rPr>
              <a:t>ORANLARI</a:t>
            </a:r>
          </a:p>
          <a:p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YIL </a:t>
            </a:r>
            <a:r>
              <a:rPr dirty="0" lang="tr-TR" smtClean="0">
                <a:latin typeface="Berlin Sans FB" panose="020E0602020502020306" pitchFamily="34" charset="0"/>
              </a:rPr>
              <a:t>                  ÖĞRENCİ </a:t>
            </a:r>
            <a:r>
              <a:rPr dirty="0" lang="tr-TR">
                <a:latin typeface="Berlin Sans FB" panose="020E0602020502020306" pitchFamily="34" charset="0"/>
              </a:rPr>
              <a:t>SAYISI </a:t>
            </a:r>
            <a:r>
              <a:rPr dirty="0" lang="tr-TR" smtClean="0">
                <a:latin typeface="Berlin Sans FB" panose="020E0602020502020306" pitchFamily="34" charset="0"/>
              </a:rPr>
              <a:t>           SINAVA  GİREN          YERLEŞEN             YERLEŞME </a:t>
            </a:r>
            <a:r>
              <a:rPr dirty="0" lang="tr-TR">
                <a:latin typeface="Berlin Sans FB" panose="020E0602020502020306" pitchFamily="34" charset="0"/>
              </a:rPr>
              <a:t>ORANI %</a:t>
            </a:r>
          </a:p>
          <a:p>
            <a:r>
              <a:rPr dirty="0" lang="tr-TR" smtClean="0">
                <a:latin typeface="Berlin Sans FB" panose="020E0602020502020306" pitchFamily="34" charset="0"/>
              </a:rPr>
              <a:t>2015                        </a:t>
            </a:r>
            <a:r>
              <a:rPr dirty="0" lang="tr-TR">
                <a:latin typeface="Berlin Sans FB" panose="020E0602020502020306" pitchFamily="34" charset="0"/>
              </a:rPr>
              <a:t>42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             42                            38                                    90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2016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28                                     28                            </a:t>
            </a:r>
            <a:r>
              <a:rPr dirty="0" lang="tr-TR">
                <a:latin typeface="Berlin Sans FB" panose="020E0602020502020306" pitchFamily="34" charset="0"/>
              </a:rPr>
              <a:t>23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             82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2017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52                                     46                            32                                     69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2018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59                                     59                            31                                      52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2019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76                                     68                            32                                     47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2020 </a:t>
            </a:r>
            <a:r>
              <a:rPr dirty="0" lang="tr-TR" smtClean="0">
                <a:latin typeface="Berlin Sans FB" panose="020E0602020502020306" pitchFamily="34" charset="0"/>
              </a:rPr>
              <a:t>                      74                                     62                            34                                     45,95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2021 </a:t>
            </a:r>
            <a:r>
              <a:rPr dirty="0" lang="tr-TR" smtClean="0">
                <a:latin typeface="Berlin Sans FB" panose="020E0602020502020306" pitchFamily="34" charset="0"/>
              </a:rPr>
              <a:t>                       85                                     70                            44                                     51,76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2022 </a:t>
            </a:r>
            <a:r>
              <a:rPr dirty="0" lang="tr-TR" smtClean="0">
                <a:latin typeface="Berlin Sans FB" panose="020E0602020502020306" pitchFamily="34" charset="0"/>
              </a:rPr>
              <a:t>                      73                                     72                             32                                     43,84</a:t>
            </a:r>
            <a:endParaRPr dirty="0" lang="tr-TR">
              <a:latin typeface="Berlin Sans FB" panose="020E0602020502020306" pitchFamily="34" charset="0"/>
            </a:endParaRPr>
          </a:p>
        </p:txBody>
      </p:sp>
      <p:pic>
        <p:nvPicPr>
          <p:cNvPr id="2097220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29391" y="553217"/>
            <a:ext cx="914400" cy="870849"/>
          </a:xfrm>
          <a:prstGeom prst="rect"/>
        </p:spPr>
      </p:pic>
      <p:pic>
        <p:nvPicPr>
          <p:cNvPr id="2097221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196762" y="553217"/>
            <a:ext cx="1125081" cy="979045"/>
          </a:xfrm>
          <a:prstGeom prst="rect"/>
        </p:spPr>
      </p:pic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418895" y="414573"/>
            <a:ext cx="7291448" cy="1390008"/>
          </a:xfrm>
          <a:prstGeom prst="rect"/>
        </p:spPr>
      </p:pic>
      <p:pic>
        <p:nvPicPr>
          <p:cNvPr id="2097223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43843" y="609661"/>
            <a:ext cx="914479" cy="871804"/>
          </a:xfrm>
          <a:prstGeom prst="rect"/>
        </p:spPr>
      </p:pic>
      <p:pic>
        <p:nvPicPr>
          <p:cNvPr id="2097224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170916" y="414573"/>
            <a:ext cx="1383912" cy="1261981"/>
          </a:xfrm>
          <a:prstGeom prst="rect"/>
        </p:spPr>
      </p:pic>
      <p:pic>
        <p:nvPicPr>
          <p:cNvPr id="2097225" name="Resim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273207" y="2478256"/>
            <a:ext cx="3585556" cy="3514852"/>
          </a:xfrm>
          <a:prstGeom prst="rect"/>
        </p:spPr>
      </p:pic>
      <p:pic>
        <p:nvPicPr>
          <p:cNvPr id="2097226" name="Resim 7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222536" y="2436242"/>
            <a:ext cx="3794828" cy="3556866"/>
          </a:xfrm>
          <a:prstGeom prst="rect"/>
        </p:spPr>
      </p:pic>
      <p:pic>
        <p:nvPicPr>
          <p:cNvPr id="2097227" name="Resim 8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4403975" y="2478256"/>
            <a:ext cx="3587552" cy="3472839"/>
          </a:xfrm>
          <a:prstGeom prst="rect"/>
        </p:spPr>
      </p:pic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5833"/>
          </a:bodyPr>
          <a:p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TEKİRDAĞ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MARMARAEREĞLİSİ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KAYMAKAMLIĞI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Milli Eğitim 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endParaRPr dirty="0" lang="tr-TR"/>
          </a:p>
        </p:txBody>
      </p:sp>
      <p:sp>
        <p:nvSpPr>
          <p:cNvPr id="1048595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9138" cy="4650126"/>
          </a:xfrm>
        </p:spPr>
        <p:txBody>
          <a:bodyPr>
            <a:normAutofit fontScale="92857" lnSpcReduction="20000"/>
          </a:bodyPr>
          <a:p>
            <a:r>
              <a:rPr dirty="0" lang="tr-TR" u="sng">
                <a:latin typeface="Berlin Sans FB" panose="020E0602020502020306" pitchFamily="34" charset="0"/>
              </a:rPr>
              <a:t>OKULA İLİŞKİN GENEL </a:t>
            </a:r>
            <a:r>
              <a:rPr dirty="0" lang="tr-TR" u="sng" smtClean="0">
                <a:latin typeface="Berlin Sans FB" panose="020E0602020502020306" pitchFamily="34" charset="0"/>
              </a:rPr>
              <a:t>BİLGİLER </a:t>
            </a:r>
            <a:endParaRPr dirty="0" lang="tr-TR" u="sng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OKUL ADI </a:t>
            </a:r>
            <a:r>
              <a:rPr dirty="0" lang="tr-TR" smtClean="0">
                <a:latin typeface="Berlin Sans FB" panose="020E0602020502020306" pitchFamily="34" charset="0"/>
              </a:rPr>
              <a:t>: MARMARAEREĞLİSİ </a:t>
            </a:r>
            <a:r>
              <a:rPr dirty="0" lang="tr-TR">
                <a:latin typeface="Berlin Sans FB" panose="020E0602020502020306" pitchFamily="34" charset="0"/>
              </a:rPr>
              <a:t>OPET ANADOLU LİSESİ</a:t>
            </a:r>
          </a:p>
          <a:p>
            <a:r>
              <a:rPr dirty="0" lang="tr-TR">
                <a:latin typeface="Berlin Sans FB" panose="020E0602020502020306" pitchFamily="34" charset="0"/>
              </a:rPr>
              <a:t>KURUM KODU </a:t>
            </a:r>
            <a:r>
              <a:rPr dirty="0" lang="tr-TR" smtClean="0">
                <a:latin typeface="Berlin Sans FB" panose="020E0602020502020306" pitchFamily="34" charset="0"/>
              </a:rPr>
              <a:t>: 965197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OKUL MÜDÜRÜ </a:t>
            </a:r>
            <a:r>
              <a:rPr dirty="0" lang="tr-TR" smtClean="0">
                <a:latin typeface="Berlin Sans FB" panose="020E0602020502020306" pitchFamily="34" charset="0"/>
              </a:rPr>
              <a:t>: Nuray </a:t>
            </a:r>
            <a:r>
              <a:rPr dirty="0" lang="tr-TR">
                <a:latin typeface="Berlin Sans FB" panose="020E0602020502020306" pitchFamily="34" charset="0"/>
              </a:rPr>
              <a:t>GÖKALP SARAL</a:t>
            </a:r>
          </a:p>
          <a:p>
            <a:r>
              <a:rPr dirty="0" lang="tr-TR">
                <a:latin typeface="Berlin Sans FB" panose="020E0602020502020306" pitchFamily="34" charset="0"/>
              </a:rPr>
              <a:t>MÜDÜR YARD</a:t>
            </a:r>
            <a:r>
              <a:rPr dirty="0" lang="tr-TR" smtClean="0">
                <a:latin typeface="Berlin Sans FB" panose="020E0602020502020306" pitchFamily="34" charset="0"/>
              </a:rPr>
              <a:t>. : </a:t>
            </a:r>
            <a:r>
              <a:rPr dirty="0" lang="tr-TR">
                <a:latin typeface="Berlin Sans FB" panose="020E0602020502020306" pitchFamily="34" charset="0"/>
              </a:rPr>
              <a:t>Meryem YÜKSEL</a:t>
            </a:r>
          </a:p>
          <a:p>
            <a:r>
              <a:rPr dirty="0" lang="tr-TR">
                <a:latin typeface="Berlin Sans FB" panose="020E0602020502020306" pitchFamily="34" charset="0"/>
              </a:rPr>
              <a:t>OKUL-AİLE BRL.BŞK. </a:t>
            </a:r>
            <a:r>
              <a:rPr dirty="0" lang="tr-TR" smtClean="0">
                <a:latin typeface="Berlin Sans FB" panose="020E0602020502020306" pitchFamily="34" charset="0"/>
              </a:rPr>
              <a:t>: İmren </a:t>
            </a:r>
            <a:r>
              <a:rPr dirty="0" lang="tr-TR">
                <a:latin typeface="Berlin Sans FB" panose="020E0602020502020306" pitchFamily="34" charset="0"/>
              </a:rPr>
              <a:t>ESENBUĞA</a:t>
            </a:r>
          </a:p>
          <a:p>
            <a:r>
              <a:rPr dirty="0" lang="tr-TR" smtClean="0">
                <a:latin typeface="Berlin Sans FB" panose="020E0602020502020306" pitchFamily="34" charset="0"/>
              </a:rPr>
              <a:t>ADRES : Bahçelievler </a:t>
            </a:r>
            <a:r>
              <a:rPr dirty="0" lang="tr-TR">
                <a:latin typeface="Berlin Sans FB" panose="020E0602020502020306" pitchFamily="34" charset="0"/>
              </a:rPr>
              <a:t>Mahallesi 1008.Sokak </a:t>
            </a:r>
            <a:r>
              <a:rPr dirty="0" lang="tr-TR" smtClean="0">
                <a:latin typeface="Berlin Sans FB" panose="020E0602020502020306" pitchFamily="34" charset="0"/>
              </a:rPr>
              <a:t>No: </a:t>
            </a:r>
            <a:r>
              <a:rPr dirty="0" lang="tr-TR" err="1" smtClean="0">
                <a:latin typeface="Berlin Sans FB" panose="020E0602020502020306" pitchFamily="34" charset="0"/>
              </a:rPr>
              <a:t>Marmarareğlisi</a:t>
            </a:r>
            <a:r>
              <a:rPr dirty="0" lang="tr-TR" smtClean="0">
                <a:latin typeface="Berlin Sans FB" panose="020E0602020502020306" pitchFamily="34" charset="0"/>
              </a:rPr>
              <a:t> </a:t>
            </a:r>
            <a:r>
              <a:rPr dirty="0" lang="tr-TR">
                <a:latin typeface="Berlin Sans FB" panose="020E0602020502020306" pitchFamily="34" charset="0"/>
              </a:rPr>
              <a:t>/ </a:t>
            </a:r>
            <a:r>
              <a:rPr dirty="0" lang="tr-TR" smtClean="0">
                <a:latin typeface="Berlin Sans FB" panose="020E0602020502020306" pitchFamily="34" charset="0"/>
              </a:rPr>
              <a:t>Tekirdağ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 smtClean="0">
                <a:latin typeface="Berlin Sans FB" panose="020E0602020502020306" pitchFamily="34" charset="0"/>
              </a:rPr>
              <a:t>TELEFON: 0282 </a:t>
            </a:r>
            <a:r>
              <a:rPr dirty="0" lang="tr-TR">
                <a:latin typeface="Berlin Sans FB" panose="020E0602020502020306" pitchFamily="34" charset="0"/>
              </a:rPr>
              <a:t>613 00 90</a:t>
            </a:r>
          </a:p>
          <a:p>
            <a:r>
              <a:rPr dirty="0" lang="tr-TR">
                <a:latin typeface="Berlin Sans FB" panose="020E0602020502020306" pitchFamily="34" charset="0"/>
              </a:rPr>
              <a:t>FAKS </a:t>
            </a:r>
            <a:r>
              <a:rPr dirty="0" lang="tr-TR" smtClean="0">
                <a:latin typeface="Berlin Sans FB" panose="020E0602020502020306" pitchFamily="34" charset="0"/>
              </a:rPr>
              <a:t>: 0282 </a:t>
            </a:r>
            <a:r>
              <a:rPr dirty="0" lang="tr-TR">
                <a:latin typeface="Berlin Sans FB" panose="020E0602020502020306" pitchFamily="34" charset="0"/>
              </a:rPr>
              <a:t>613 29 39</a:t>
            </a:r>
          </a:p>
          <a:p>
            <a:r>
              <a:rPr dirty="0" lang="tr-TR">
                <a:latin typeface="Berlin Sans FB" panose="020E0602020502020306" pitchFamily="34" charset="0"/>
              </a:rPr>
              <a:t>E-POSTA ADRESİ </a:t>
            </a:r>
            <a:r>
              <a:rPr dirty="0" lang="tr-TR" smtClean="0">
                <a:latin typeface="Berlin Sans FB" panose="020E0602020502020306" pitchFamily="34" charset="0"/>
              </a:rPr>
              <a:t>: 965197@meb.k12.tr</a:t>
            </a:r>
            <a:endParaRPr dirty="0" lang="tr-TR">
              <a:latin typeface="Berlin Sans FB" panose="020E0602020502020306" pitchFamily="34" charset="0"/>
            </a:endParaRPr>
          </a:p>
          <a:p>
            <a:r>
              <a:rPr dirty="0" lang="tr-TR">
                <a:latin typeface="Berlin Sans FB" panose="020E0602020502020306" pitchFamily="34" charset="0"/>
              </a:rPr>
              <a:t>WEB ADRESİ </a:t>
            </a:r>
            <a:r>
              <a:rPr dirty="0" lang="tr-TR" smtClean="0">
                <a:latin typeface="Berlin Sans FB" panose="020E0602020502020306" pitchFamily="34" charset="0"/>
              </a:rPr>
              <a:t>: www.opetanadolulisesi.k12.tr</a:t>
            </a:r>
            <a:endParaRPr dirty="0" lang="tr-TR">
              <a:latin typeface="Berlin Sans FB" panose="020E0602020502020306" pitchFamily="34" charset="0"/>
            </a:endParaRPr>
          </a:p>
        </p:txBody>
      </p:sp>
      <p:pic>
        <p:nvPicPr>
          <p:cNvPr id="2097165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74362" y="592481"/>
            <a:ext cx="914400" cy="870849"/>
          </a:xfrm>
          <a:prstGeom prst="rect"/>
        </p:spPr>
      </p:pic>
      <p:pic>
        <p:nvPicPr>
          <p:cNvPr id="2097166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031870" y="457569"/>
            <a:ext cx="1125081" cy="1140672"/>
          </a:xfrm>
          <a:prstGeom prst="rect"/>
        </p:spPr>
      </p:pic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TEKİRDAĞ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MARMARAEREĞLİSİ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KAYMAKAMLIĞI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Milli Eğitim 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dirty="0" sz="2800" lang="tr-TR"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dirty="0" sz="2800" lang="tr-TR"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endParaRPr dirty="0" lang="tr-TR"/>
          </a:p>
        </p:txBody>
      </p:sp>
      <p:sp>
        <p:nvSpPr>
          <p:cNvPr id="1048597" name="İçerik Yer Tutucusu 2"/>
          <p:cNvSpPr>
            <a:spLocks noGrp="1"/>
          </p:cNvSpPr>
          <p:nvPr>
            <p:ph idx="1"/>
          </p:nvPr>
        </p:nvSpPr>
        <p:spPr>
          <a:xfrm>
            <a:off x="104930" y="1690688"/>
            <a:ext cx="11902189" cy="4979935"/>
          </a:xfrm>
        </p:spPr>
        <p:txBody>
          <a:bodyPr>
            <a:noAutofit/>
          </a:bodyPr>
          <a:p>
            <a:r>
              <a:rPr dirty="0" sz="1400" lang="tr-TR">
                <a:latin typeface="Berlin Sans FB" panose="020E0602020502020306" pitchFamily="34" charset="0"/>
              </a:rPr>
              <a:t>VERGİ </a:t>
            </a:r>
            <a:r>
              <a:rPr dirty="0" sz="1400" lang="tr-TR" smtClean="0">
                <a:latin typeface="Berlin Sans FB" panose="020E0602020502020306" pitchFamily="34" charset="0"/>
              </a:rPr>
              <a:t>NUMARASI </a:t>
            </a:r>
            <a:r>
              <a:rPr dirty="0" sz="1600" lang="tr-TR" smtClean="0">
                <a:latin typeface="Berlin Sans FB" panose="020E0602020502020306" pitchFamily="34" charset="0"/>
              </a:rPr>
              <a:t>: </a:t>
            </a:r>
            <a:r>
              <a:rPr dirty="0" sz="1600" lang="tr-TR">
                <a:latin typeface="Berlin Sans FB" panose="020E0602020502020306" pitchFamily="34" charset="0"/>
              </a:rPr>
              <a:t>6120580076</a:t>
            </a:r>
          </a:p>
          <a:p>
            <a:r>
              <a:rPr dirty="0" sz="1400" lang="tr-TR">
                <a:latin typeface="Berlin Sans FB" panose="020E0602020502020306" pitchFamily="34" charset="0"/>
              </a:rPr>
              <a:t>ÖĞRETİM ŞEKLİ </a:t>
            </a:r>
            <a:r>
              <a:rPr dirty="0" sz="1400" lang="tr-TR" smtClean="0">
                <a:latin typeface="Berlin Sans FB" panose="020E0602020502020306" pitchFamily="34" charset="0"/>
              </a:rPr>
              <a:t>: NORMAL</a:t>
            </a:r>
            <a:endParaRPr dirty="0" sz="14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ÖĞRENCİ </a:t>
            </a:r>
            <a:r>
              <a:rPr dirty="0" sz="1400" lang="tr-TR" smtClean="0">
                <a:latin typeface="Berlin Sans FB" panose="020E0602020502020306" pitchFamily="34" charset="0"/>
              </a:rPr>
              <a:t>SAYISI : 499</a:t>
            </a:r>
            <a:endParaRPr dirty="0" sz="14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KURUMDA </a:t>
            </a:r>
            <a:r>
              <a:rPr dirty="0" sz="1400" lang="tr-TR" smtClean="0">
                <a:latin typeface="Berlin Sans FB" panose="020E0602020502020306" pitchFamily="34" charset="0"/>
              </a:rPr>
              <a:t>ÇALIŞAN  PERSONEL SAYISI : </a:t>
            </a:r>
            <a:r>
              <a:rPr dirty="0" sz="1600" lang="tr-TR" smtClean="0">
                <a:latin typeface="Berlin Sans FB" panose="020E0602020502020306" pitchFamily="34" charset="0"/>
              </a:rPr>
              <a:t>32</a:t>
            </a:r>
            <a:endParaRPr dirty="0" sz="1600" lang="tr-TR">
              <a:latin typeface="Berlin Sans FB" panose="020E0602020502020306" pitchFamily="34" charset="0"/>
            </a:endParaRPr>
          </a:p>
          <a:p>
            <a:r>
              <a:rPr dirty="0" sz="1400" lang="tr-TR" smtClean="0">
                <a:latin typeface="Berlin Sans FB" panose="020E0602020502020306" pitchFamily="34" charset="0"/>
              </a:rPr>
              <a:t>YÖNETİCİ : </a:t>
            </a:r>
            <a:r>
              <a:rPr dirty="0" sz="1600" lang="tr-TR">
                <a:latin typeface="Berlin Sans FB" panose="020E0602020502020306" pitchFamily="34" charset="0"/>
              </a:rPr>
              <a:t>2 </a:t>
            </a:r>
            <a:endParaRPr dirty="0" sz="1600" lang="tr-TR" smtClean="0">
              <a:latin typeface="Berlin Sans FB" panose="020E0602020502020306" pitchFamily="34" charset="0"/>
            </a:endParaRPr>
          </a:p>
          <a:p>
            <a:r>
              <a:rPr dirty="0" sz="1400" lang="tr-TR" smtClean="0">
                <a:latin typeface="Berlin Sans FB" panose="020E0602020502020306" pitchFamily="34" charset="0"/>
              </a:rPr>
              <a:t>ÖĞRETMEN : </a:t>
            </a:r>
            <a:r>
              <a:rPr dirty="0" sz="1600" lang="tr-TR">
                <a:latin typeface="Berlin Sans FB" panose="020E0602020502020306" pitchFamily="34" charset="0"/>
              </a:rPr>
              <a:t>27</a:t>
            </a:r>
          </a:p>
          <a:p>
            <a:r>
              <a:rPr dirty="0" sz="1400" lang="tr-TR" smtClean="0">
                <a:latin typeface="Berlin Sans FB" panose="020E0602020502020306" pitchFamily="34" charset="0"/>
              </a:rPr>
              <a:t>HİZMETLİ </a:t>
            </a:r>
            <a:r>
              <a:rPr dirty="0" sz="1600" lang="tr-TR" smtClean="0">
                <a:latin typeface="Berlin Sans FB" panose="020E0602020502020306" pitchFamily="34" charset="0"/>
              </a:rPr>
              <a:t>: </a:t>
            </a:r>
            <a:r>
              <a:rPr dirty="0" sz="1600" lang="tr-TR">
                <a:latin typeface="Berlin Sans FB" panose="020E0602020502020306" pitchFamily="34" charset="0"/>
              </a:rPr>
              <a:t>2 </a:t>
            </a:r>
            <a:endParaRPr dirty="0" sz="1600" lang="tr-TR" smtClean="0">
              <a:latin typeface="Berlin Sans FB" panose="020E0602020502020306" pitchFamily="34" charset="0"/>
            </a:endParaRPr>
          </a:p>
          <a:p>
            <a:r>
              <a:rPr dirty="0" sz="1400" lang="tr-TR" smtClean="0">
                <a:latin typeface="Berlin Sans FB" panose="020E0602020502020306" pitchFamily="34" charset="0"/>
              </a:rPr>
              <a:t>MEMUR  </a:t>
            </a:r>
            <a:r>
              <a:rPr dirty="0" sz="1400" lang="tr-TR">
                <a:latin typeface="Berlin Sans FB" panose="020E0602020502020306" pitchFamily="34" charset="0"/>
              </a:rPr>
              <a:t>: </a:t>
            </a:r>
            <a:r>
              <a:rPr dirty="0" sz="1600" lang="tr-TR" smtClean="0">
                <a:latin typeface="Berlin Sans FB" panose="020E0602020502020306" pitchFamily="34" charset="0"/>
              </a:rPr>
              <a:t>1</a:t>
            </a:r>
            <a:endParaRPr dirty="0" sz="16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HİZMETE </a:t>
            </a:r>
            <a:r>
              <a:rPr dirty="0" sz="1400" lang="tr-TR" smtClean="0">
                <a:latin typeface="Berlin Sans FB" panose="020E0602020502020306" pitchFamily="34" charset="0"/>
              </a:rPr>
              <a:t>GİRİŞ  TARİHİ : </a:t>
            </a:r>
            <a:r>
              <a:rPr dirty="0" sz="1600" lang="tr-TR" smtClean="0">
                <a:latin typeface="Berlin Sans FB" panose="020E0602020502020306" pitchFamily="34" charset="0"/>
              </a:rPr>
              <a:t>2006</a:t>
            </a:r>
            <a:endParaRPr dirty="0" sz="16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YÜZÖLÇÜMÜ </a:t>
            </a:r>
            <a:r>
              <a:rPr dirty="0" sz="1400" lang="tr-TR" smtClean="0">
                <a:latin typeface="Berlin Sans FB" panose="020E0602020502020306" pitchFamily="34" charset="0"/>
              </a:rPr>
              <a:t>:  </a:t>
            </a:r>
            <a:r>
              <a:rPr dirty="0" sz="1600" lang="tr-TR" smtClean="0">
                <a:latin typeface="Berlin Sans FB" panose="020E0602020502020306" pitchFamily="34" charset="0"/>
              </a:rPr>
              <a:t>6250</a:t>
            </a:r>
            <a:endParaRPr dirty="0" sz="16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ISINMA DURUMU </a:t>
            </a:r>
            <a:r>
              <a:rPr dirty="0" sz="1400" lang="tr-TR" smtClean="0">
                <a:latin typeface="Berlin Sans FB" panose="020E0602020502020306" pitchFamily="34" charset="0"/>
              </a:rPr>
              <a:t>: DOĞALGAZ</a:t>
            </a:r>
            <a:endParaRPr dirty="0" sz="1400" lang="tr-TR">
              <a:latin typeface="Berlin Sans FB" panose="020E0602020502020306" pitchFamily="34" charset="0"/>
            </a:endParaRPr>
          </a:p>
          <a:p>
            <a:r>
              <a:rPr dirty="0" sz="1400" lang="tr-TR">
                <a:latin typeface="Berlin Sans FB" panose="020E0602020502020306" pitchFamily="34" charset="0"/>
              </a:rPr>
              <a:t>VARSA </a:t>
            </a:r>
            <a:r>
              <a:rPr dirty="0" sz="1400" lang="tr-TR" smtClean="0">
                <a:latin typeface="Berlin Sans FB" panose="020E0602020502020306" pitchFamily="34" charset="0"/>
              </a:rPr>
              <a:t>KARDEŞ   OKUL : -</a:t>
            </a:r>
          </a:p>
          <a:p>
            <a:endParaRPr dirty="0" sz="1400" lang="tr-TR">
              <a:latin typeface="Berlin Sans FB" panose="020E0602020502020306" pitchFamily="34" charset="0"/>
            </a:endParaRPr>
          </a:p>
        </p:txBody>
      </p:sp>
      <p:pic>
        <p:nvPicPr>
          <p:cNvPr id="2097167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29391" y="553217"/>
            <a:ext cx="914400" cy="870849"/>
          </a:xfrm>
          <a:prstGeom prst="rect"/>
        </p:spPr>
      </p:pic>
      <p:pic>
        <p:nvPicPr>
          <p:cNvPr id="2097168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196762" y="553217"/>
            <a:ext cx="1125081" cy="1140672"/>
          </a:xfrm>
          <a:prstGeom prst="rect"/>
        </p:spPr>
      </p:pic>
      <p:pic>
        <p:nvPicPr>
          <p:cNvPr id="2097169" name="Resim 6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069145" y="2000475"/>
            <a:ext cx="6011114" cy="3486637"/>
          </a:xfrm>
          <a:prstGeom prst="rect"/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Unvan 1"/>
          <p:cNvSpPr>
            <a:spLocks noGrp="1"/>
          </p:cNvSpPr>
          <p:nvPr>
            <p:ph type="title"/>
          </p:nvPr>
        </p:nvSpPr>
        <p:spPr>
          <a:xfrm>
            <a:off x="462198" y="357809"/>
            <a:ext cx="10891602" cy="1332879"/>
          </a:xfrm>
        </p:spPr>
        <p:txBody>
          <a:bodyPr/>
          <a:p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TEKİRDAĞ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MARMARAEREĞLİSİ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KAYMAKAMLIĞI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</a:t>
            </a:r>
            <a:r>
              <a:rPr b="1" dirty="0" sz="22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Milli Eğitim Müdürlüğü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</a:t>
            </a:r>
            <a:r>
              <a:rPr b="1" dirty="0" sz="22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endParaRPr dirty="0" lang="tr-TR"/>
          </a:p>
        </p:txBody>
      </p:sp>
      <p:pic>
        <p:nvPicPr>
          <p:cNvPr id="2097170" name="İçerik Yer Tutucusu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62198" y="1780152"/>
            <a:ext cx="2895517" cy="314730"/>
          </a:xfrm>
          <a:prstGeom prst="rect"/>
        </p:spPr>
      </p:pic>
      <p:pic>
        <p:nvPicPr>
          <p:cNvPr id="2097171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298243" y="464192"/>
            <a:ext cx="1055557" cy="974864"/>
          </a:xfrm>
          <a:prstGeom prst="rect"/>
        </p:spPr>
      </p:pic>
      <p:pic>
        <p:nvPicPr>
          <p:cNvPr id="2097172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838201" y="563261"/>
            <a:ext cx="945630" cy="740883"/>
          </a:xfrm>
          <a:prstGeom prst="rect"/>
        </p:spPr>
      </p:pic>
      <p:sp>
        <p:nvSpPr>
          <p:cNvPr id="1048599" name="Dikdörtgen 8"/>
          <p:cNvSpPr/>
          <p:nvPr/>
        </p:nvSpPr>
        <p:spPr bwMode="gray">
          <a:xfrm>
            <a:off x="267326" y="2128041"/>
            <a:ext cx="8681802" cy="1691640"/>
          </a:xfrm>
          <a:prstGeom prst="rect"/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>
            <a:spAutoFit/>
          </a:bodyPr>
          <a:p>
            <a:r>
              <a:rPr b="1" dirty="0" lang="tr-TR" u="sng" smtClean="0"/>
              <a:t>MİSYONUMUZ:</a:t>
            </a:r>
            <a:endParaRPr b="1" dirty="0" lang="tr-TR" u="sng"/>
          </a:p>
          <a:p>
            <a:r>
              <a:rPr dirty="0" lang="tr-TR" smtClean="0">
                <a:latin typeface="Berlin Sans FB" panose="020E0602020502020306" pitchFamily="34" charset="0"/>
              </a:rPr>
              <a:t>Türk Milli Eğitiminin amaçları doğrultusunda, Atatürk İlke ve İnkılaplarına </a:t>
            </a:r>
            <a:r>
              <a:rPr dirty="0" lang="tr-TR" err="1" smtClean="0">
                <a:latin typeface="Berlin Sans FB" panose="020E0602020502020306" pitchFamily="34" charset="0"/>
              </a:rPr>
              <a:t>bağlı,vatanını</a:t>
            </a:r>
            <a:r>
              <a:rPr dirty="0" lang="tr-TR" smtClean="0">
                <a:latin typeface="Berlin Sans FB" panose="020E0602020502020306" pitchFamily="34" charset="0"/>
              </a:rPr>
              <a:t> ve ulusunu seven; özgüveni gelişmiş, sorun çözme ,iletişim </a:t>
            </a:r>
            <a:r>
              <a:rPr dirty="0" lang="tr-TR" err="1" smtClean="0">
                <a:latin typeface="Berlin Sans FB" panose="020E0602020502020306" pitchFamily="34" charset="0"/>
              </a:rPr>
              <a:t>kurma,işbirliği</a:t>
            </a:r>
            <a:r>
              <a:rPr dirty="0" lang="tr-TR" smtClean="0">
                <a:latin typeface="Berlin Sans FB" panose="020E0602020502020306" pitchFamily="34" charset="0"/>
              </a:rPr>
              <a:t> içinde çalışma, bilgi teknolojilerini kullanma becerilerine sahip, bireysel ve toplumsal sorumluluk taşıyan, üreten ve paylaşan, başarılı bireyler olarak hayata hazırlamak için varız.</a:t>
            </a:r>
            <a:endParaRPr dirty="0" lang="tr-TR">
              <a:latin typeface="Berlin Sans FB" panose="020E0602020502020306" pitchFamily="34" charset="0"/>
            </a:endParaRPr>
          </a:p>
        </p:txBody>
      </p:sp>
      <p:sp>
        <p:nvSpPr>
          <p:cNvPr id="1048600" name="Dikdörtgen 9"/>
          <p:cNvSpPr/>
          <p:nvPr/>
        </p:nvSpPr>
        <p:spPr>
          <a:xfrm>
            <a:off x="3492709" y="3976467"/>
            <a:ext cx="7914807" cy="891540"/>
          </a:xfrm>
          <a:prstGeom prst="rect"/>
        </p:spPr>
        <p:txBody>
          <a:bodyPr wrap="square">
            <a:spAutoFit/>
          </a:bodyPr>
          <a:p>
            <a:pPr algn="ctr"/>
            <a:endParaRPr dirty="0" lang="tr-TR">
              <a:solidFill>
                <a:srgbClr val="7B868F"/>
              </a:solidFill>
              <a:latin typeface="Arial" panose="020B0604020202020204" pitchFamily="34" charset="0"/>
            </a:endParaRPr>
          </a:p>
          <a:p>
            <a:pPr algn="ctr"/>
            <a:endParaRPr b="0" dirty="0" i="0" lang="tr-TR" smtClean="0">
              <a:solidFill>
                <a:srgbClr val="7B868F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dirty="0" lang="tr-TR">
              <a:solidFill>
                <a:srgbClr val="7B868F"/>
              </a:solidFill>
              <a:latin typeface="Arial" panose="020B0604020202020204" pitchFamily="34" charset="0"/>
            </a:endParaRPr>
          </a:p>
        </p:txBody>
      </p:sp>
      <p:sp>
        <p:nvSpPr>
          <p:cNvPr id="1048601" name="Dikdörtgen 10"/>
          <p:cNvSpPr/>
          <p:nvPr/>
        </p:nvSpPr>
        <p:spPr bwMode="ltGray">
          <a:xfrm>
            <a:off x="4302178" y="3948699"/>
            <a:ext cx="7300209" cy="1383177"/>
          </a:xfrm>
          <a:prstGeom prst="rect"/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r>
              <a:rPr b="1" dirty="0" lang="tr-TR" u="sng" smtClean="0">
                <a:solidFill>
                  <a:schemeClr val="tx1"/>
                </a:solidFill>
              </a:rPr>
              <a:t>VİZYONUMUZ :</a:t>
            </a:r>
            <a:endParaRPr b="1" dirty="0" lang="tr-TR" u="sng">
              <a:solidFill>
                <a:schemeClr val="tx1"/>
              </a:solidFill>
            </a:endParaRPr>
          </a:p>
          <a:p>
            <a:r>
              <a:rPr dirty="0" lang="tr-TR">
                <a:solidFill>
                  <a:schemeClr val="tx1"/>
                </a:solidFill>
                <a:latin typeface="Berlin Sans FB" panose="020E0602020502020306" pitchFamily="34" charset="0"/>
              </a:rPr>
              <a:t>Marmara Ereğlisi </a:t>
            </a:r>
            <a:r>
              <a:rPr dirty="0" lang="tr-TR" err="1">
                <a:solidFill>
                  <a:schemeClr val="tx1"/>
                </a:solidFill>
                <a:latin typeface="Berlin Sans FB" panose="020E0602020502020306" pitchFamily="34" charset="0"/>
              </a:rPr>
              <a:t>Opet</a:t>
            </a:r>
            <a:r>
              <a:rPr dirty="0" lang="tr-TR">
                <a:solidFill>
                  <a:schemeClr val="tx1"/>
                </a:solidFill>
                <a:latin typeface="Berlin Sans FB" panose="020E0602020502020306" pitchFamily="34" charset="0"/>
              </a:rPr>
              <a:t> Anadolu </a:t>
            </a:r>
            <a:r>
              <a:rPr dirty="0" lang="tr-TR" smtClean="0">
                <a:solidFill>
                  <a:schemeClr val="tx1"/>
                </a:solidFill>
                <a:latin typeface="Berlin Sans FB" panose="020E0602020502020306" pitchFamily="34" charset="0"/>
              </a:rPr>
              <a:t>Lisesini akademik ve </a:t>
            </a:r>
            <a:r>
              <a:rPr dirty="0" lang="tr-TR">
                <a:solidFill>
                  <a:schemeClr val="tx1"/>
                </a:solidFill>
                <a:latin typeface="Berlin Sans FB" panose="020E0602020502020306" pitchFamily="34" charset="0"/>
              </a:rPr>
              <a:t>sosyal alanda </a:t>
            </a:r>
            <a:r>
              <a:rPr dirty="0" lang="tr-TR" smtClean="0">
                <a:solidFill>
                  <a:schemeClr val="tx1"/>
                </a:solidFill>
                <a:latin typeface="Berlin Sans FB" panose="020E0602020502020306" pitchFamily="34" charset="0"/>
              </a:rPr>
              <a:t>Tekirdağ’daki </a:t>
            </a:r>
            <a:r>
              <a:rPr dirty="0" lang="tr-TR">
                <a:solidFill>
                  <a:schemeClr val="tx1"/>
                </a:solidFill>
                <a:latin typeface="Berlin Sans FB" panose="020E0602020502020306" pitchFamily="34" charset="0"/>
              </a:rPr>
              <a:t>en başarılı ve güçlü bir eğitim </a:t>
            </a:r>
            <a:r>
              <a:rPr dirty="0" lang="tr-TR" smtClean="0">
                <a:solidFill>
                  <a:schemeClr val="tx1"/>
                </a:solidFill>
                <a:latin typeface="Berlin Sans FB" panose="020E0602020502020306" pitchFamily="34" charset="0"/>
              </a:rPr>
              <a:t>kurumlarından biri </a:t>
            </a:r>
            <a:r>
              <a:rPr dirty="0" lang="tr-TR">
                <a:solidFill>
                  <a:schemeClr val="tx1"/>
                </a:solidFill>
                <a:latin typeface="Berlin Sans FB" panose="020E0602020502020306" pitchFamily="34" charset="0"/>
              </a:rPr>
              <a:t>haline getirmek.</a:t>
            </a:r>
          </a:p>
        </p:txBody>
      </p:sp>
      <p:pic>
        <p:nvPicPr>
          <p:cNvPr id="2097173" name="Resim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r="28609"/>
          <a:stretch>
            <a:fillRect/>
          </a:stretch>
        </p:blipFill>
        <p:spPr>
          <a:xfrm>
            <a:off x="462198" y="4118629"/>
            <a:ext cx="3675087" cy="1890930"/>
          </a:xfrm>
          <a:prstGeom prst="rect"/>
        </p:spPr>
      </p:pic>
      <p:sp>
        <p:nvSpPr>
          <p:cNvPr id="1048602" name="Dikdörtgen 2"/>
          <p:cNvSpPr/>
          <p:nvPr/>
        </p:nvSpPr>
        <p:spPr>
          <a:xfrm rot="10800000" flipV="1">
            <a:off x="4527029" y="6464681"/>
            <a:ext cx="5231567" cy="369332"/>
          </a:xfrm>
          <a:prstGeom prst="rect"/>
        </p:spPr>
        <p:txBody>
          <a:bodyPr wrap="square">
            <a:spAutoFit/>
          </a:bodyPr>
          <a:p>
            <a:r>
              <a:rPr dirty="0" lang="tr-TR"/>
              <a:t>https://opetanadolulisesimereglisi.meb.k12.tr/</a:t>
            </a:r>
          </a:p>
        </p:txBody>
      </p:sp>
      <p:sp>
        <p:nvSpPr>
          <p:cNvPr id="1048603" name="Dikdörtgen 6"/>
          <p:cNvSpPr/>
          <p:nvPr/>
        </p:nvSpPr>
        <p:spPr>
          <a:xfrm rot="10800000" flipV="1">
            <a:off x="4811843" y="5940269"/>
            <a:ext cx="4302177" cy="369332"/>
          </a:xfrm>
          <a:prstGeom prst="rect"/>
        </p:spPr>
        <p:txBody>
          <a:bodyPr wrap="square">
            <a:spAutoFit/>
          </a:bodyPr>
          <a:p>
            <a:r>
              <a:rPr dirty="0" lang="tr-TR"/>
              <a:t>https://marmaraereglisi.meb.gov.tr/</a:t>
            </a:r>
          </a:p>
        </p:txBody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242976" y="339622"/>
            <a:ext cx="7291448" cy="1390008"/>
          </a:xfrm>
          <a:prstGeom prst="rect"/>
        </p:spPr>
      </p:pic>
      <p:pic>
        <p:nvPicPr>
          <p:cNvPr id="2097175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36976" y="534710"/>
            <a:ext cx="914479" cy="871804"/>
          </a:xfrm>
          <a:prstGeom prst="rect"/>
        </p:spPr>
      </p:pic>
      <p:pic>
        <p:nvPicPr>
          <p:cNvPr id="2097176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021014" y="403635"/>
            <a:ext cx="1383912" cy="1261981"/>
          </a:xfrm>
          <a:prstGeom prst="rect"/>
        </p:spPr>
      </p:pic>
      <p:sp>
        <p:nvSpPr>
          <p:cNvPr id="1048607" name="Dikdörtgen 4"/>
          <p:cNvSpPr/>
          <p:nvPr/>
        </p:nvSpPr>
        <p:spPr>
          <a:xfrm>
            <a:off x="331304" y="1530847"/>
            <a:ext cx="11073622" cy="4663440"/>
          </a:xfrm>
          <a:prstGeom prst="rect"/>
        </p:spPr>
        <p:txBody>
          <a:bodyPr wrap="square">
            <a:spAutoFit/>
          </a:bodyPr>
          <a:p>
            <a:endParaRPr dirty="0" sz="2000" lang="tr-TR" smtClean="0">
              <a:latin typeface="Bahnschrift SemiBold" panose="020B0502040204020203" pitchFamily="34" charset="0"/>
            </a:endParaRPr>
          </a:p>
          <a:p>
            <a:r>
              <a:rPr dirty="0" lang="tr-TR" u="sng" smtClean="0">
                <a:latin typeface="Bahnschrift SemiBold" panose="020B0502040204020203" pitchFamily="34" charset="0"/>
              </a:rPr>
              <a:t>OKULUMUZUN  İLKE VE DEĞERLERİ:</a:t>
            </a:r>
          </a:p>
          <a:p>
            <a:r>
              <a:rPr dirty="0" lang="tr-TR" smtClean="0"/>
              <a:t> </a:t>
            </a:r>
            <a:r>
              <a:rPr dirty="0" lang="tr-TR" u="sng">
                <a:latin typeface="Bahnschrift SemiBold" panose="020B0502040204020203" pitchFamily="34" charset="0"/>
              </a:rPr>
              <a:t>İlkelerimiz: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Öğrencilerimizin öğrenmeyi bir alışkanlık haline getirmesi istenilen davranıştır.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Eğitim faaliyetlerimizin </a:t>
            </a:r>
            <a:r>
              <a:rPr dirty="0" lang="tr-TR" smtClean="0">
                <a:latin typeface="Bahnschrift SemiBold" panose="020B0502040204020203" pitchFamily="34" charset="0"/>
              </a:rPr>
              <a:t> </a:t>
            </a:r>
            <a:r>
              <a:rPr dirty="0" lang="tr-TR">
                <a:latin typeface="Bahnschrift SemiBold" panose="020B0502040204020203" pitchFamily="34" charset="0"/>
              </a:rPr>
              <a:t>merkezini öğrencilerimiz oluşturur.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Eğitim şartlarının olumsuzlukları ve eksiklikleri çalışma azmimizi </a:t>
            </a:r>
            <a:r>
              <a:rPr dirty="0" lang="tr-TR" err="1" smtClean="0">
                <a:latin typeface="Bahnschrift SemiBold" panose="020B0502040204020203" pitchFamily="34" charset="0"/>
              </a:rPr>
              <a:t>arttırır.Bunlarla</a:t>
            </a:r>
            <a:r>
              <a:rPr dirty="0" lang="tr-TR" smtClean="0">
                <a:latin typeface="Bahnschrift SemiBold" panose="020B0502040204020203" pitchFamily="34" charset="0"/>
              </a:rPr>
              <a:t> ilgili çözüm odaklı ekip çalışmaları yaparız.</a:t>
            </a:r>
            <a:endParaRPr dirty="0" lang="tr-TR">
              <a:latin typeface="Bahnschrift SemiBold" panose="020B0502040204020203" pitchFamily="34" charset="0"/>
            </a:endParaRPr>
          </a:p>
          <a:p>
            <a:r>
              <a:rPr dirty="0" lang="tr-TR">
                <a:latin typeface="Bahnschrift SemiBold" panose="020B0502040204020203" pitchFamily="34" charset="0"/>
              </a:rPr>
              <a:t>· Eksiklerimizi ekip olarak birbirimizin eleştirmeni, destekçisi, yardımcısı </a:t>
            </a:r>
            <a:r>
              <a:rPr dirty="0" lang="tr-TR" smtClean="0">
                <a:latin typeface="Bahnschrift SemiBold" panose="020B0502040204020203" pitchFamily="34" charset="0"/>
              </a:rPr>
              <a:t>ve moral kaynağı olarak </a:t>
            </a:r>
            <a:r>
              <a:rPr dirty="0" lang="tr-TR">
                <a:latin typeface="Bahnschrift SemiBold" panose="020B0502040204020203" pitchFamily="34" charset="0"/>
              </a:rPr>
              <a:t>aşarız.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Öğrencilerimizin farklı özelliklere sahip olduğunu bilir, her birinin yeteneklerini </a:t>
            </a:r>
            <a:r>
              <a:rPr dirty="0" lang="tr-TR" smtClean="0">
                <a:latin typeface="Bahnschrift SemiBold" panose="020B0502040204020203" pitchFamily="34" charset="0"/>
              </a:rPr>
              <a:t>açığa çıkarmasına imkân sağlamaya </a:t>
            </a:r>
            <a:r>
              <a:rPr dirty="0" lang="tr-TR">
                <a:latin typeface="Bahnschrift SemiBold" panose="020B0502040204020203" pitchFamily="34" charset="0"/>
              </a:rPr>
              <a:t>çalışırız</a:t>
            </a:r>
            <a:r>
              <a:rPr dirty="0" lang="tr-TR" smtClean="0">
                <a:latin typeface="Bahnschrift SemiBold" panose="020B0502040204020203" pitchFamily="34" charset="0"/>
              </a:rPr>
              <a:t>. </a:t>
            </a:r>
          </a:p>
          <a:p>
            <a:r>
              <a:rPr dirty="0" lang="tr-TR" u="sng">
                <a:latin typeface="Bahnschrift SemiBold" panose="020B0502040204020203" pitchFamily="34" charset="0"/>
              </a:rPr>
              <a:t>Değerlerimiz: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Öğrencilerimizin geleceğinin, ülke geleceği </a:t>
            </a:r>
            <a:r>
              <a:rPr dirty="0" lang="tr-TR" smtClean="0">
                <a:latin typeface="Bahnschrift SemiBold" panose="020B0502040204020203" pitchFamily="34" charset="0"/>
              </a:rPr>
              <a:t>olduğu fikrini benimseriz..</a:t>
            </a:r>
            <a:endParaRPr dirty="0" lang="tr-TR">
              <a:latin typeface="Bahnschrift SemiBold" panose="020B0502040204020203" pitchFamily="34" charset="0"/>
            </a:endParaRPr>
          </a:p>
          <a:p>
            <a:r>
              <a:rPr dirty="0" lang="tr-TR">
                <a:latin typeface="Bahnschrift SemiBold" panose="020B0502040204020203" pitchFamily="34" charset="0"/>
              </a:rPr>
              <a:t>· Ekip ruhu ile başarıyı yakalanacağımıza inanırız.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Ortak aklı kullanarak kararlar alırız.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Biz; başarılarımızda kendimizi aşmaya çalışırız, hedeflerimize ulaşmada azimli ve kararlıyız.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Değişimin ve sürekli gelişimin önemine inanırız.</a:t>
            </a:r>
          </a:p>
          <a:p>
            <a:r>
              <a:rPr dirty="0" lang="tr-TR">
                <a:latin typeface="Bahnschrift SemiBold" panose="020B0502040204020203" pitchFamily="34" charset="0"/>
              </a:rPr>
              <a:t>· Eğitimde kaliteyi ön planda tutarız.</a:t>
            </a:r>
          </a:p>
        </p:txBody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07165" y="689566"/>
            <a:ext cx="944962" cy="743776"/>
          </a:xfrm>
          <a:prstGeom prst="rect"/>
        </p:spPr>
      </p:pic>
      <p:pic>
        <p:nvPicPr>
          <p:cNvPr id="2097178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461969" y="540183"/>
            <a:ext cx="1060796" cy="975445"/>
          </a:xfrm>
          <a:prstGeom prst="rect"/>
        </p:spPr>
      </p:pic>
      <p:sp>
        <p:nvSpPr>
          <p:cNvPr id="1048608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 TEKİRDAĞ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MARMARAEREĞLİSİ İLÇE KAYMAKAMLIĞI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</a:t>
            </a:r>
            <a:r>
              <a:rPr b="1" dirty="0" sz="2200" kumimoji="1" lang="tr-TR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İlçe Milli Eğitim Müdürlüğü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b="1" dirty="0" sz="22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endParaRPr dirty="0" lang="tr-TR"/>
          </a:p>
        </p:txBody>
      </p:sp>
      <p:sp>
        <p:nvSpPr>
          <p:cNvPr id="1048609" name="İçerik Yer Tutucusu 2"/>
          <p:cNvSpPr>
            <a:spLocks noGrp="1"/>
          </p:cNvSpPr>
          <p:nvPr>
            <p:ph idx="1"/>
          </p:nvPr>
        </p:nvSpPr>
        <p:spPr>
          <a:xfrm>
            <a:off x="374753" y="1757783"/>
            <a:ext cx="11437495" cy="545248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numCol="1">
            <a:normAutofit/>
          </a:bodyPr>
          <a:p>
            <a:pPr fontAlgn="ctr"/>
            <a:endParaRPr dirty="0" sz="1200" lang="tr-TR"/>
          </a:p>
          <a:p>
            <a:pPr fontAlgn="ctr"/>
            <a:r>
              <a:rPr b="1" dirty="0" sz="1600" lang="tr-TR">
                <a:latin typeface="Bahnschrift" panose="020B0502040204020203" pitchFamily="34" charset="0"/>
              </a:rPr>
              <a:t>OKULUN/KURUMUN TARİHÇESİ</a:t>
            </a:r>
            <a:r>
              <a:rPr b="1" dirty="0" sz="1600" lang="tr-TR" smtClean="0">
                <a:latin typeface="Berlin Sans FB" panose="020E0602020502020306" pitchFamily="34" charset="0"/>
              </a:rPr>
              <a:t>:</a:t>
            </a:r>
          </a:p>
          <a:p>
            <a:pPr fontAlgn="ctr"/>
            <a:r>
              <a:rPr dirty="0" sz="1600" lang="tr-TR">
                <a:latin typeface="Berlin Sans FB" panose="020E0602020502020306" pitchFamily="34" charset="0"/>
              </a:rPr>
              <a:t>Okulumuz ”M.EREĞLİSİ OPET ANADOLU LİSESİ” olarak, 2006-2007 Eğitim </a:t>
            </a:r>
            <a:r>
              <a:rPr dirty="0" sz="1600" lang="tr-TR" smtClean="0">
                <a:latin typeface="Berlin Sans FB" panose="020E0602020502020306" pitchFamily="34" charset="0"/>
              </a:rPr>
              <a:t>Öğretim yılında </a:t>
            </a:r>
            <a:r>
              <a:rPr dirty="0" sz="1600" lang="tr-TR">
                <a:latin typeface="Berlin Sans FB" panose="020E0602020502020306" pitchFamily="34" charset="0"/>
              </a:rPr>
              <a:t>Marmara Ereğlisi Halk Eğitim Binasının üst katında iki derslik, bir fizik </a:t>
            </a:r>
            <a:r>
              <a:rPr dirty="0" sz="1600" lang="tr-TR" err="1">
                <a:latin typeface="Berlin Sans FB" panose="020E0602020502020306" pitchFamily="34" charset="0"/>
              </a:rPr>
              <a:t>laboratuarı</a:t>
            </a:r>
            <a:r>
              <a:rPr dirty="0" sz="1600" lang="tr-TR">
                <a:latin typeface="Berlin Sans FB" panose="020E0602020502020306" pitchFamily="34" charset="0"/>
              </a:rPr>
              <a:t>, </a:t>
            </a:r>
            <a:r>
              <a:rPr dirty="0" sz="1600" lang="tr-TR" smtClean="0">
                <a:latin typeface="Berlin Sans FB" panose="020E0602020502020306" pitchFamily="34" charset="0"/>
              </a:rPr>
              <a:t>bir  projeksiyon </a:t>
            </a:r>
            <a:r>
              <a:rPr dirty="0" sz="1600" lang="tr-TR">
                <a:latin typeface="Berlin Sans FB" panose="020E0602020502020306" pitchFamily="34" charset="0"/>
              </a:rPr>
              <a:t>odası ile faaliyetine başlamıştır.</a:t>
            </a:r>
          </a:p>
          <a:p>
            <a:pPr fontAlgn="ctr"/>
            <a:r>
              <a:rPr dirty="0" sz="1600" lang="tr-TR">
                <a:latin typeface="Berlin Sans FB" panose="020E0602020502020306" pitchFamily="34" charset="0"/>
              </a:rPr>
              <a:t>2007-2008 Eğitim öğretim yılına geldiğimizde ise artan öğrenci sayısı ve açılan </a:t>
            </a:r>
            <a:r>
              <a:rPr dirty="0" sz="1600" lang="tr-TR" smtClean="0">
                <a:latin typeface="Berlin Sans FB" panose="020E0602020502020306" pitchFamily="34" charset="0"/>
              </a:rPr>
              <a:t>iki alan </a:t>
            </a:r>
            <a:r>
              <a:rPr dirty="0" sz="1600" lang="tr-TR">
                <a:latin typeface="Berlin Sans FB" panose="020E0602020502020306" pitchFamily="34" charset="0"/>
              </a:rPr>
              <a:t>nedeniyle birlikte derslik adedi dörde çıkarılmıştır.</a:t>
            </a:r>
          </a:p>
          <a:p>
            <a:pPr fontAlgn="ctr"/>
            <a:r>
              <a:rPr dirty="0" sz="1600" lang="tr-TR">
                <a:latin typeface="Berlin Sans FB" panose="020E0602020502020306" pitchFamily="34" charset="0"/>
              </a:rPr>
              <a:t>2008-2009 Eğitim öğretim yılında yeni kayıt öğrenci ve 3 alanın açılmasıyla </a:t>
            </a:r>
            <a:r>
              <a:rPr dirty="0" sz="1600" lang="tr-TR" smtClean="0">
                <a:latin typeface="Berlin Sans FB" panose="020E0602020502020306" pitchFamily="34" charset="0"/>
              </a:rPr>
              <a:t>derslik sıkıntısı </a:t>
            </a:r>
            <a:r>
              <a:rPr dirty="0" sz="1600" lang="tr-TR">
                <a:latin typeface="Berlin Sans FB" panose="020E0602020502020306" pitchFamily="34" charset="0"/>
              </a:rPr>
              <a:t>doğmuştur. Fizik ve Kimya </a:t>
            </a:r>
            <a:r>
              <a:rPr dirty="0" sz="1600" lang="tr-TR" err="1">
                <a:latin typeface="Berlin Sans FB" panose="020E0602020502020306" pitchFamily="34" charset="0"/>
              </a:rPr>
              <a:t>laboratuarlarının</a:t>
            </a:r>
            <a:r>
              <a:rPr dirty="0" sz="1600" lang="tr-TR">
                <a:latin typeface="Berlin Sans FB" panose="020E0602020502020306" pitchFamily="34" charset="0"/>
              </a:rPr>
              <a:t> da derslik olarak kullanılmasıyla </a:t>
            </a:r>
            <a:r>
              <a:rPr dirty="0" sz="1600" lang="tr-TR" smtClean="0">
                <a:latin typeface="Berlin Sans FB" panose="020E0602020502020306" pitchFamily="34" charset="0"/>
              </a:rPr>
              <a:t>toplam  7 </a:t>
            </a:r>
            <a:r>
              <a:rPr dirty="0" sz="1600" lang="tr-TR">
                <a:latin typeface="Berlin Sans FB" panose="020E0602020502020306" pitchFamily="34" charset="0"/>
              </a:rPr>
              <a:t>sınıf ile eğitim-öğretime devam etmiştir. Okulumuzun 14 derslikli yeni binasının </a:t>
            </a:r>
            <a:r>
              <a:rPr dirty="0" sz="1600" lang="tr-TR" err="1">
                <a:latin typeface="Berlin Sans FB" panose="020E0602020502020306" pitchFamily="34" charset="0"/>
              </a:rPr>
              <a:t>Opet</a:t>
            </a:r>
            <a:r>
              <a:rPr dirty="0" sz="1600" lang="tr-TR">
                <a:latin typeface="Berlin Sans FB" panose="020E0602020502020306" pitchFamily="34" charset="0"/>
              </a:rPr>
              <a:t> </a:t>
            </a:r>
            <a:r>
              <a:rPr dirty="0" sz="1600" lang="tr-TR" smtClean="0">
                <a:latin typeface="Berlin Sans FB" panose="020E0602020502020306" pitchFamily="34" charset="0"/>
              </a:rPr>
              <a:t>A.Ş. tarafından </a:t>
            </a:r>
            <a:r>
              <a:rPr dirty="0" sz="1600" lang="tr-TR">
                <a:latin typeface="Berlin Sans FB" panose="020E0602020502020306" pitchFamily="34" charset="0"/>
              </a:rPr>
              <a:t>yapılarak, 2. dönemde faaliyete geçmesiyle(09.02.2009) bu </a:t>
            </a:r>
            <a:r>
              <a:rPr dirty="0" sz="1600" lang="tr-TR" smtClean="0">
                <a:latin typeface="Berlin Sans FB" panose="020E0602020502020306" pitchFamily="34" charset="0"/>
              </a:rPr>
              <a:t>problemler  çözülmüştür </a:t>
            </a:r>
            <a:r>
              <a:rPr dirty="0" sz="1600" lang="tr-TR">
                <a:latin typeface="Berlin Sans FB" panose="020E0602020502020306" pitchFamily="34" charset="0"/>
              </a:rPr>
              <a:t>ve okulumuzun adı “M.EREĞLİSİ OPET ANADOLU LİSESİ” olarak değişmiştir.</a:t>
            </a:r>
            <a:endParaRPr dirty="0" sz="1600" lang="tr-TR" smtClean="0">
              <a:latin typeface="Berlin Sans FB" panose="020E0602020502020306" pitchFamily="34" charset="0"/>
            </a:endParaRPr>
          </a:p>
          <a:p>
            <a:pPr fontAlgn="ctr" indent="0" marL="0">
              <a:buNone/>
            </a:pPr>
            <a:endParaRPr dirty="0" sz="1600" lang="tr-TR" smtClean="0"/>
          </a:p>
          <a:p>
            <a:pPr fontAlgn="ctr" indent="0" marL="0">
              <a:buNone/>
            </a:pPr>
            <a:r>
              <a:rPr dirty="0" sz="1200" lang="tr-TR" smtClean="0"/>
              <a:t>Binanın </a:t>
            </a:r>
            <a:r>
              <a:rPr dirty="0" sz="1200" lang="tr-TR"/>
              <a:t>Hizmete Giriş </a:t>
            </a:r>
            <a:r>
              <a:rPr dirty="0" sz="1200" lang="tr-TR" smtClean="0"/>
              <a:t>Tarih       Bina </a:t>
            </a:r>
            <a:r>
              <a:rPr dirty="0" sz="1200" lang="tr-TR"/>
              <a:t>En-Boy Oturum </a:t>
            </a:r>
            <a:r>
              <a:rPr dirty="0" sz="1200" lang="tr-TR" smtClean="0"/>
              <a:t>alanı(m2)      Bahçe Yüz  Ölçümü(m2)            Tapu </a:t>
            </a:r>
            <a:r>
              <a:rPr dirty="0" sz="1200" lang="tr-TR"/>
              <a:t>Kime </a:t>
            </a:r>
            <a:r>
              <a:rPr dirty="0" sz="1200" lang="tr-TR" smtClean="0"/>
              <a:t>Ait                                  Pansiyon </a:t>
            </a:r>
            <a:r>
              <a:rPr dirty="0" sz="1200" lang="tr-TR"/>
              <a:t>Kapasitesi (</a:t>
            </a:r>
            <a:r>
              <a:rPr dirty="0" sz="1200" lang="tr-TR" smtClean="0"/>
              <a:t>varsa)                   Derslik </a:t>
            </a:r>
            <a:r>
              <a:rPr dirty="0" sz="1200" lang="tr-TR"/>
              <a:t>Sayısı</a:t>
            </a:r>
          </a:p>
          <a:p>
            <a:r>
              <a:rPr dirty="0" sz="1600" lang="tr-TR" smtClean="0"/>
              <a:t>2006                                        </a:t>
            </a:r>
            <a:r>
              <a:rPr dirty="0" sz="1600" lang="tr-TR"/>
              <a:t>6250                                 6.875 m         </a:t>
            </a:r>
            <a:r>
              <a:rPr dirty="0" sz="1600" lang="tr-TR" smtClean="0"/>
              <a:t>         OPET A.Ş                           </a:t>
            </a:r>
            <a:r>
              <a:rPr dirty="0" sz="1600" lang="tr-TR"/>
              <a:t> </a:t>
            </a:r>
            <a:r>
              <a:rPr dirty="0" sz="1600" lang="tr-TR" smtClean="0"/>
              <a:t>             -                                         17</a:t>
            </a:r>
            <a:endParaRPr dirty="0" sz="1600" lang="tr-TR"/>
          </a:p>
        </p:txBody>
      </p:sp>
      <p:pic>
        <p:nvPicPr>
          <p:cNvPr id="2097179" name="Resim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595285" y="5560775"/>
            <a:ext cx="2021686" cy="1386493"/>
          </a:xfrm>
          <a:prstGeom prst="rect"/>
        </p:spPr>
      </p:pic>
      <p:pic>
        <p:nvPicPr>
          <p:cNvPr id="2097180" name="Resim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999260" y="5560775"/>
            <a:ext cx="1669396" cy="1386492"/>
          </a:xfrm>
          <a:prstGeom prst="rect"/>
        </p:spPr>
      </p:pic>
      <p:pic>
        <p:nvPicPr>
          <p:cNvPr id="2097181" name="Resim 7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5286041" y="5560775"/>
            <a:ext cx="1789316" cy="1386492"/>
          </a:xfrm>
          <a:prstGeom prst="rect"/>
        </p:spPr>
      </p:pic>
      <p:pic>
        <p:nvPicPr>
          <p:cNvPr id="2097182" name="Resim 8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17934" y="5560775"/>
            <a:ext cx="2055640" cy="1386493"/>
          </a:xfrm>
          <a:prstGeom prst="rect"/>
        </p:spPr>
      </p:pic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Unvan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4089" cy="1460500"/>
          </a:xfrm>
        </p:spPr>
        <p:txBody>
          <a:bodyPr>
            <a:normAutofit/>
          </a:bodyPr>
          <a:p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        TEKİRDAĞ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MARMARAEREĞLİSİ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KAYMAKAMLIĞI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Milli Eğitim Müdürlüğü</a:t>
            </a:r>
            <a:b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</a:t>
            </a:r>
            <a:r>
              <a:rPr b="1" dirty="0" sz="24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4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4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endParaRPr dirty="0" lang="tr-TR"/>
          </a:p>
        </p:txBody>
      </p:sp>
      <p:sp>
        <p:nvSpPr>
          <p:cNvPr id="1048611" name="İçerik Yer Tutucusu 2"/>
          <p:cNvSpPr>
            <a:spLocks noGrp="1"/>
          </p:cNvSpPr>
          <p:nvPr>
            <p:ph idx="1"/>
          </p:nvPr>
        </p:nvSpPr>
        <p:spPr>
          <a:xfrm>
            <a:off x="157163" y="1785938"/>
            <a:ext cx="11199950" cy="5072062"/>
          </a:xfrm>
          <a:effectLst>
            <a:softEdge rad="165100"/>
          </a:effectLst>
        </p:spPr>
        <p:txBody>
          <a:bodyPr>
            <a:normAutofit fontScale="57143" lnSpcReduction="20000"/>
          </a:bodyPr>
          <a:p>
            <a:pPr indent="0" marL="0">
              <a:buNone/>
            </a:pPr>
            <a:r>
              <a:rPr dirty="0" lang="tr-TR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dirty="0" sz="3400" lang="tr-TR" smtClean="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OKULUN FİZİKSEL ÖZELLİKLERİ:</a:t>
            </a:r>
            <a:endParaRPr dirty="0" sz="3400" lang="tr-TR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dirty="0" sz="3600" lang="tr-TR">
                <a:latin typeface="Berlin Sans FB" panose="020E0602020502020306" pitchFamily="34" charset="0"/>
              </a:rPr>
              <a:t>Okulumuzun Bina Durumu:</a:t>
            </a:r>
          </a:p>
          <a:p>
            <a:r>
              <a:rPr dirty="0" sz="3600" lang="tr-TR">
                <a:latin typeface="Berlin Sans FB" panose="020E0602020502020306" pitchFamily="34" charset="0"/>
              </a:rPr>
              <a:t>a)</a:t>
            </a:r>
            <a:r>
              <a:rPr dirty="0" sz="3600" lang="tr-TR" err="1">
                <a:latin typeface="Berlin Sans FB" panose="020E0602020502020306" pitchFamily="34" charset="0"/>
              </a:rPr>
              <a:t>Laboratuar</a:t>
            </a:r>
            <a:r>
              <a:rPr dirty="0" sz="3600" lang="tr-TR">
                <a:latin typeface="Berlin Sans FB" panose="020E0602020502020306" pitchFamily="34" charset="0"/>
              </a:rPr>
              <a:t> ve Araç Gereç Durumu: </a:t>
            </a:r>
            <a:endParaRPr dirty="0" sz="3600" lang="tr-TR" smtClean="0">
              <a:latin typeface="Berlin Sans FB" panose="020E0602020502020306" pitchFamily="34" charset="0"/>
            </a:endParaRPr>
          </a:p>
          <a:p>
            <a:r>
              <a:rPr dirty="0" sz="3600" lang="tr-TR" smtClean="0">
                <a:latin typeface="Berlin Sans FB" panose="020E0602020502020306" pitchFamily="34" charset="0"/>
              </a:rPr>
              <a:t>3</a:t>
            </a:r>
            <a:r>
              <a:rPr dirty="0" sz="3600" lang="tr-TR">
                <a:latin typeface="Berlin Sans FB" panose="020E0602020502020306" pitchFamily="34" charset="0"/>
              </a:rPr>
              <a:t>. Katta bulunan Laboratuvar ve araç gereç derslikleri</a:t>
            </a:r>
          </a:p>
          <a:p>
            <a:r>
              <a:rPr dirty="0" sz="3600" lang="tr-TR">
                <a:latin typeface="Berlin Sans FB" panose="020E0602020502020306" pitchFamily="34" charset="0"/>
              </a:rPr>
              <a:t>1 Fizik ve Kimya biyoloji laboratuvarları bulunmakta olup Fizik laboratuvarı 74 m </a:t>
            </a:r>
            <a:r>
              <a:rPr dirty="0" sz="3600" lang="tr-TR" smtClean="0">
                <a:latin typeface="Berlin Sans FB" panose="020E0602020502020306" pitchFamily="34" charset="0"/>
              </a:rPr>
              <a:t>Kimya laboratuvarı </a:t>
            </a:r>
            <a:r>
              <a:rPr dirty="0" sz="3600" lang="tr-TR">
                <a:latin typeface="Berlin Sans FB" panose="020E0602020502020306" pitchFamily="34" charset="0"/>
              </a:rPr>
              <a:t>74 m büyüklüğüne sahip olup kullanıma hazır durumda</a:t>
            </a:r>
            <a:r>
              <a:rPr dirty="0" sz="3600" lang="tr-TR" smtClean="0">
                <a:latin typeface="Berlin Sans FB" panose="020E0602020502020306" pitchFamily="34" charset="0"/>
              </a:rPr>
              <a:t>.</a:t>
            </a:r>
            <a:endParaRPr dirty="0" sz="3600" lang="tr-TR">
              <a:latin typeface="Berlin Sans FB" panose="020E0602020502020306" pitchFamily="34" charset="0"/>
            </a:endParaRPr>
          </a:p>
          <a:p>
            <a:r>
              <a:rPr dirty="0" sz="3600" lang="tr-TR">
                <a:latin typeface="Berlin Sans FB" panose="020E0602020502020306" pitchFamily="34" charset="0"/>
              </a:rPr>
              <a:t>b</a:t>
            </a:r>
            <a:r>
              <a:rPr dirty="0" sz="3600" lang="tr-TR" smtClean="0">
                <a:latin typeface="Berlin Sans FB" panose="020E0602020502020306" pitchFamily="34" charset="0"/>
              </a:rPr>
              <a:t>)Depo- </a:t>
            </a:r>
            <a:r>
              <a:rPr dirty="0" sz="3600" lang="tr-TR">
                <a:latin typeface="Berlin Sans FB" panose="020E0602020502020306" pitchFamily="34" charset="0"/>
              </a:rPr>
              <a:t>Ambar-Arşiv: Okulumuzun her katında bulunan depoların giriş kat 18 m , 1.kat </a:t>
            </a:r>
            <a:r>
              <a:rPr dirty="0" sz="3600" lang="tr-TR" smtClean="0">
                <a:latin typeface="Berlin Sans FB" panose="020E0602020502020306" pitchFamily="34" charset="0"/>
              </a:rPr>
              <a:t>8,5  m</a:t>
            </a:r>
            <a:r>
              <a:rPr dirty="0" sz="3600" lang="tr-TR">
                <a:latin typeface="Berlin Sans FB" panose="020E0602020502020306" pitchFamily="34" charset="0"/>
              </a:rPr>
              <a:t>, 2.kat 8,5 m, 3.kat 18,5 m ve 3. Katta bulunan 1 arşiv odamız </a:t>
            </a:r>
            <a:r>
              <a:rPr dirty="0" sz="3600" lang="tr-TR" smtClean="0">
                <a:latin typeface="Berlin Sans FB" panose="020E0602020502020306" pitchFamily="34" charset="0"/>
              </a:rPr>
              <a:t>bulunmaktadır.</a:t>
            </a:r>
          </a:p>
          <a:p>
            <a:r>
              <a:rPr dirty="0" sz="3600" lang="tr-TR" smtClean="0">
                <a:latin typeface="Berlin Sans FB" panose="020E0602020502020306" pitchFamily="34" charset="0"/>
              </a:rPr>
              <a:t>c</a:t>
            </a:r>
            <a:r>
              <a:rPr dirty="0" sz="3600" lang="tr-TR">
                <a:latin typeface="Berlin Sans FB" panose="020E0602020502020306" pitchFamily="34" charset="0"/>
              </a:rPr>
              <a:t>) Spor salonu: Okulumuzun kapalı spor salonu 350 kişilik kapasiteye sahip olup sportif faaliyetlerin tamamı burada yapılmaktadır.</a:t>
            </a:r>
          </a:p>
          <a:p>
            <a:r>
              <a:rPr dirty="0" sz="3600" lang="tr-TR">
                <a:latin typeface="Berlin Sans FB" panose="020E0602020502020306" pitchFamily="34" charset="0"/>
              </a:rPr>
              <a:t>Kapalı spor salonunda 3 tane soyunma odası ,1 tane öğretmen odası ve 3 adet su deposu bulunmakta olup soyunma odalarında dolaplar mevcut durumda okulumuza ait spor malzemelerinin tamamı burada muhafaza edilmektedir.</a:t>
            </a:r>
          </a:p>
          <a:p>
            <a:r>
              <a:rPr dirty="0" sz="3600" lang="tr-TR">
                <a:latin typeface="Berlin Sans FB" panose="020E0602020502020306" pitchFamily="34" charset="0"/>
              </a:rPr>
              <a:t>d) Zemin katta bulunan odalar; Müdür odası,</a:t>
            </a:r>
            <a:r>
              <a:rPr dirty="0" sz="3600" lang="tr-TR">
                <a:solidFill>
                  <a:prstClr val="black"/>
                </a:solidFill>
                <a:latin typeface="Berlin Sans FB" panose="020E0602020502020306" pitchFamily="34" charset="0"/>
              </a:rPr>
              <a:t> Müdür Yardımcısı Odası,</a:t>
            </a:r>
            <a:r>
              <a:rPr dirty="0" sz="3600" lang="tr-TR">
                <a:latin typeface="Berlin Sans FB" panose="020E0602020502020306" pitchFamily="34" charset="0"/>
              </a:rPr>
              <a:t> Öğretmenler odası, Memur odası, , Okul Aile Birliği odası, hizmetli odası </a:t>
            </a:r>
            <a:r>
              <a:rPr dirty="0" sz="3600" lang="tr-TR" err="1">
                <a:latin typeface="Berlin Sans FB" panose="020E0602020502020306" pitchFamily="34" charset="0"/>
              </a:rPr>
              <a:t>bulunmakta,Sistem</a:t>
            </a:r>
            <a:r>
              <a:rPr dirty="0" sz="3600" lang="tr-TR">
                <a:latin typeface="Berlin Sans FB" panose="020E0602020502020306" pitchFamily="34" charset="0"/>
              </a:rPr>
              <a:t> odası, depo, </a:t>
            </a:r>
            <a:r>
              <a:rPr dirty="0" sz="3600" lang="tr-TR" err="1">
                <a:latin typeface="Berlin Sans FB" panose="020E0602020502020306" pitchFamily="34" charset="0"/>
              </a:rPr>
              <a:t>Mescid</a:t>
            </a:r>
            <a:r>
              <a:rPr dirty="0" sz="3600" lang="tr-TR">
                <a:latin typeface="Berlin Sans FB" panose="020E0602020502020306" pitchFamily="34" charset="0"/>
              </a:rPr>
              <a:t>, Revir ve Kütüphane bulunmaktadır</a:t>
            </a:r>
            <a:r>
              <a:rPr dirty="0" sz="3600" lang="tr-TR" smtClean="0">
                <a:latin typeface="Berlin Sans FB" panose="020E0602020502020306" pitchFamily="34" charset="0"/>
              </a:rPr>
              <a:t>.</a:t>
            </a:r>
            <a:endParaRPr dirty="0" sz="3600" lang="tr-TR">
              <a:latin typeface="Berlin Sans FB" panose="020E0602020502020306" pitchFamily="34" charset="0"/>
            </a:endParaRPr>
          </a:p>
        </p:txBody>
      </p:sp>
      <p:pic>
        <p:nvPicPr>
          <p:cNvPr id="2097183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29391" y="553217"/>
            <a:ext cx="914400" cy="870849"/>
          </a:xfrm>
          <a:prstGeom prst="rect"/>
        </p:spPr>
      </p:pic>
      <p:pic>
        <p:nvPicPr>
          <p:cNvPr id="2097184" name="Resim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721719" y="365125"/>
            <a:ext cx="1121761" cy="975445"/>
          </a:xfrm>
          <a:prstGeom prst="rect"/>
        </p:spPr>
      </p:pic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Unvan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               TEKİRDAĞ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MARMARAEREĞLİSİ İLÇE KAYMAKAMLIĞI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</a:t>
            </a:r>
            <a:r>
              <a:rPr b="1" dirty="0" sz="22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Marmaraereğlisi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İlçe Milli Eğitim Müdürlüğü</a:t>
            </a:r>
            <a:b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  <a:r>
              <a:rPr b="1" dirty="0" sz="2200" kumimoji="1" lang="tr-TR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Opet</a:t>
            </a:r>
            <a:r>
              <a:rPr b="1" dirty="0" sz="2200" kumimoji="1" lang="tr-TR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b="1" dirty="0" sz="220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Anadolu Lisesi Müdürlüğü</a:t>
            </a:r>
            <a:endParaRPr dirty="0" lang="tr-TR"/>
          </a:p>
        </p:txBody>
      </p:sp>
      <p:sp>
        <p:nvSpPr>
          <p:cNvPr id="104861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dirty="0" sz="2400" lang="tr-TR" smtClean="0">
                <a:latin typeface="Berlin Sans FB" panose="020E0602020502020306" pitchFamily="34" charset="0"/>
              </a:rPr>
              <a:t>e) 1.Katta : Rehberlik odası ,</a:t>
            </a:r>
            <a:r>
              <a:rPr b="1" dirty="0" sz="2400" lang="tr-TR" smtClean="0">
                <a:latin typeface="Berlin Sans FB" panose="020E0602020502020306" pitchFamily="34" charset="0"/>
              </a:rPr>
              <a:t> </a:t>
            </a:r>
            <a:r>
              <a:rPr dirty="0" sz="2400" lang="tr-TR" smtClean="0">
                <a:latin typeface="Berlin Sans FB" panose="020E0602020502020306" pitchFamily="34" charset="0"/>
              </a:rPr>
              <a:t>10 adet sınıf, 1 kitap deposu bulunmaktadır</a:t>
            </a:r>
            <a:r>
              <a:rPr dirty="0" sz="2000" lang="tr-TR" smtClean="0"/>
              <a:t>.</a:t>
            </a:r>
          </a:p>
          <a:p>
            <a:pPr lvl="0"/>
            <a:r>
              <a:rPr dirty="0" sz="2600" lang="tr-TR">
                <a:solidFill>
                  <a:prstClr val="black"/>
                </a:solidFill>
                <a:latin typeface="Berlin Sans FB" panose="020E0602020502020306" pitchFamily="34" charset="0"/>
              </a:rPr>
              <a:t>f) Sosyal faaliyetler için ayrılmış yerler:</a:t>
            </a:r>
          </a:p>
          <a:p>
            <a:pPr lvl="0"/>
            <a:r>
              <a:rPr dirty="0" sz="2600" lang="tr-TR">
                <a:solidFill>
                  <a:prstClr val="black"/>
                </a:solidFill>
                <a:latin typeface="Berlin Sans FB" panose="020E0602020502020306" pitchFamily="34" charset="0"/>
              </a:rPr>
              <a:t>2.Katta Konferans salonunun 90 kişilik kapasiteyle hizmet vermektedir. Ayrıca 7 adet sınıfımız mevcuttur.</a:t>
            </a:r>
          </a:p>
          <a:p>
            <a:pPr lvl="0"/>
            <a:r>
              <a:rPr dirty="0" sz="2600" lang="tr-TR">
                <a:solidFill>
                  <a:prstClr val="black"/>
                </a:solidFill>
                <a:latin typeface="Berlin Sans FB" panose="020E0602020502020306" pitchFamily="34" charset="0"/>
              </a:rPr>
              <a:t>g)Bilgisayar Sınıfı: 3.Katta bulunan 79,5m büyüklüğünde Fiber internet bağlantılı bilgisayar  dersliği bulunmaktadır. Bilgisayar öğretmenimiz yoktur ve  yeterli sayıda bilgisayarımız bulunmamaktadır; bilgisayarların yenilenmesi Milli  Eğitim Bakanlığından resmi olarak talep edilmiştir.</a:t>
            </a:r>
          </a:p>
          <a:p>
            <a:pPr lvl="0"/>
            <a:r>
              <a:rPr dirty="0" sz="2600" lang="tr-TR">
                <a:solidFill>
                  <a:prstClr val="black"/>
                </a:solidFill>
                <a:latin typeface="Berlin Sans FB" panose="020E0602020502020306" pitchFamily="34" charset="0"/>
              </a:rPr>
              <a:t>h)Okul Bahçesi durumu: Okulumuz toplam 6.875 m bahçe alanına sahip, her türlü sosyal etkinlikler yapılmaktadır.</a:t>
            </a:r>
          </a:p>
          <a:p>
            <a:pPr lvl="0"/>
            <a:r>
              <a:rPr dirty="0" sz="2600" lang="tr-TR">
                <a:solidFill>
                  <a:prstClr val="black"/>
                </a:solidFill>
                <a:latin typeface="Berlin Sans FB" panose="020E0602020502020306" pitchFamily="34" charset="0"/>
              </a:rPr>
              <a:t>Spor salonumuz bulunmakta olup, yan tarafında ve açık futbol, basketbol ve voleybol alanı mevcuttur.</a:t>
            </a:r>
          </a:p>
          <a:p>
            <a:endParaRPr b="1" dirty="0" sz="2000" lang="tr-TR"/>
          </a:p>
        </p:txBody>
      </p:sp>
      <p:pic>
        <p:nvPicPr>
          <p:cNvPr id="2097185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47036" y="450451"/>
            <a:ext cx="914479" cy="871804"/>
          </a:xfrm>
          <a:prstGeom prst="rect"/>
        </p:spPr>
      </p:pic>
      <p:pic>
        <p:nvPicPr>
          <p:cNvPr id="2097186" name="Resim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922322" y="398630"/>
            <a:ext cx="1245575" cy="1145357"/>
          </a:xfrm>
          <a:prstGeom prst="rect"/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Resim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26952" y="165584"/>
            <a:ext cx="6718374" cy="1280271"/>
          </a:xfrm>
          <a:prstGeom prst="rect"/>
        </p:spPr>
      </p:pic>
      <p:pic>
        <p:nvPicPr>
          <p:cNvPr id="2097188" name="Resim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081750" y="369817"/>
            <a:ext cx="914479" cy="871804"/>
          </a:xfrm>
          <a:prstGeom prst="rect"/>
        </p:spPr>
      </p:pic>
      <p:pic>
        <p:nvPicPr>
          <p:cNvPr id="2097189" name="Resim 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776049" y="317996"/>
            <a:ext cx="1121761" cy="975445"/>
          </a:xfrm>
          <a:prstGeom prst="rect"/>
        </p:spPr>
      </p:pic>
      <p:sp>
        <p:nvSpPr>
          <p:cNvPr id="1048614" name="Dikdörtgen 4"/>
          <p:cNvSpPr/>
          <p:nvPr/>
        </p:nvSpPr>
        <p:spPr>
          <a:xfrm>
            <a:off x="269823" y="1551555"/>
            <a:ext cx="2938072" cy="369332"/>
          </a:xfrm>
          <a:prstGeom prst="rect"/>
        </p:spPr>
        <p:txBody>
          <a:bodyPr wrap="square">
            <a:spAutoFit/>
          </a:bodyPr>
          <a:p>
            <a:pPr lvl="0"/>
            <a:r>
              <a:rPr b="1" dirty="0" kumimoji="1" lang="tr-TR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algn="tl" blurRad="50800" dir="2700000" dist="38100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PERSONEL SAYILARI </a:t>
            </a:r>
            <a:endParaRPr b="1" dirty="0" sz="1200" kumimoji="1" lang="tr-TR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algn="tl" blurRad="50800" dir="2700000" dist="38100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4194304" name="Tablo 5"/>
          <p:cNvGraphicFramePr>
            <a:graphicFrameLocks noGrp="1"/>
          </p:cNvGraphicFramePr>
          <p:nvPr/>
        </p:nvGraphicFramePr>
        <p:xfrm>
          <a:off x="269824" y="2443163"/>
          <a:ext cx="5830940" cy="1628776"/>
        </p:xfrm>
        <a:graphic>
          <a:graphicData uri="http://schemas.openxmlformats.org/drawingml/2006/table">
            <a:tbl>
              <a:tblPr/>
              <a:tblGrid>
                <a:gridCol w="1916751"/>
                <a:gridCol w="1022204"/>
                <a:gridCol w="1022203"/>
                <a:gridCol w="1022203"/>
                <a:gridCol w="847579"/>
              </a:tblGrid>
              <a:tr h="595078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OKUL / KURUM YÖNETİCİSİ 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NORM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ASİL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ern="120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VEKİL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İHTİYAÇ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34456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Okul Müdürü</a:t>
                      </a:r>
                      <a:endParaRPr baseline="0" b="1" cap="none" dirty="0" sz="16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34456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Müdür Yardımcısı</a:t>
                      </a:r>
                      <a:endParaRPr baseline="0" b="1" cap="none" dirty="0" sz="1600" i="0" kumimoji="0" lang="tr-TR" normalizeH="0" strike="noStrike" u="none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344566">
                <a:tc>
                  <a:txBody>
                    <a:bodyPr/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0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Öğretmen</a:t>
                      </a:r>
                    </a:p>
                  </a:txBody>
                  <a:tcPr marL="91422" marR="91422" marT="45773" marB="4577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baseline="0" b="1" cap="none" dirty="0" sz="1600" i="0" kumimoji="0" lang="tr-TR" normalizeH="0" strike="noStrike" u="none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3" marR="9523" marT="953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94305" name="Tablo 9"/>
          <p:cNvGraphicFramePr>
            <a:graphicFrameLocks noGrp="1"/>
          </p:cNvGraphicFramePr>
          <p:nvPr/>
        </p:nvGraphicFramePr>
        <p:xfrm>
          <a:off x="6643688" y="1736210"/>
          <a:ext cx="5314951" cy="4950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173"/>
                <a:gridCol w="1728968"/>
                <a:gridCol w="1344828"/>
                <a:gridCol w="1854982"/>
              </a:tblGrid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Nuray GÖKALP SARAL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Okul Müdürü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Türk Dili ve Edebiyatı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48549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Meryem YÜKSEL 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Müdür Yardımcısı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Din Kültürü ve Ahlâk Bilgisi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296578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3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AYŞE ÖZGE DIRAK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Sözleşmeli (657 S.K. 4/B)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Psi. Danışma ve Rehberlik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4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BAHADIR ÇAKILTAŞ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Türk Dili ve Edebiyatı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5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BURCU İNCİ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Matematik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5838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6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BÜŞRA BOZOKLU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Din Kültürü ve Ahlâk Bilgisi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7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CANSU ENGİN ÜSTÜN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Fizik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500" lang="tr-TR">
                          <a:effectLst/>
                        </a:rPr>
                        <a:t>8</a:t>
                      </a:r>
                      <a:endParaRPr dirty="0"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ÇİĞDEM ÜNER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 anchor="ctr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İngilizce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9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ERHAN AĞAÇKAYA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Tarih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92530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10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FADİL ERDEM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Matematik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11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FEYZA ÖNBEY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İngilizce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12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FİGEN CANÖZ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Türk Dili ve Edebiyatı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13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GAMZE KUTLUAY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Biyoloji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14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Sera EKMENCİ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b="1" dirty="0" sz="800" lang="tr-TR">
                          <a:effectLst/>
                        </a:rPr>
                        <a:t>Öğretmen</a:t>
                      </a:r>
                      <a:endParaRPr b="1"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Görsel Sanatlar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15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İBRAHİM AKAR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Felsefe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16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SİBEL YAĞIŞAN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Coğrafya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17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İHSAN PATLAR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Kimya / Kimya Teknolojisi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18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İHSAN TEVFİK KIRCA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Öğretmen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Türk Dili ve Edebiyatı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19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MERYEM ÜNLÜ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Türk Dili ve Edebiyatı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20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ÖZHAN SARACALIOĞLU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Matematik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21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FATMA AYDIN ŞEVİK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Almanca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22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SEBAHAT BAYDEMİR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İngilizce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62857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23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TAMER TÜFEKÇİOĞLU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Beden Eğitimi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296578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24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İDRİS KÜÇÜK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Sözleşmeli (657 S.K. 4/B)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Tarih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25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SENEM GÜNAY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Türk Dili ve Edebiyatı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26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MUSTAFA İLDENİZ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Matematik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157996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27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ERDAL ŞAPULLU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Öğretmen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Felsefe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  <a:tr h="296578"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500" lang="tr-TR">
                          <a:effectLst/>
                        </a:rPr>
                        <a:t>28</a:t>
                      </a:r>
                      <a:endParaRPr sz="7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>
                          <a:effectLst/>
                        </a:rPr>
                        <a:t>AYŞE ÖZGE DIRAK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sz="800" lang="tr-TR">
                          <a:effectLst/>
                        </a:rPr>
                        <a:t>Sözleşmeli (657 S.K. 4/B)</a:t>
                      </a:r>
                      <a:endParaRPr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  <a:tc>
                  <a:txBody>
                    <a:bodyPr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dirty="0" sz="800" lang="tr-TR" err="1">
                          <a:effectLst/>
                        </a:rPr>
                        <a:t>Ps</a:t>
                      </a:r>
                      <a:r>
                        <a:rPr dirty="0" sz="800" lang="tr-TR">
                          <a:effectLst/>
                        </a:rPr>
                        <a:t>. Rehberlik</a:t>
                      </a:r>
                      <a:endParaRPr dirty="0" sz="800" lang="tr-TR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59" marR="26559" marT="0" marB="0"/>
                </a:tc>
              </a:tr>
            </a:tbl>
          </a:graphicData>
        </a:graphic>
      </p:graphicFrame>
      <p:pic>
        <p:nvPicPr>
          <p:cNvPr id="2097190" name="Resim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260224" y="4463141"/>
            <a:ext cx="3083176" cy="1779772"/>
          </a:xfrm>
          <a:prstGeom prst="rect"/>
        </p:spPr>
      </p:pic>
    </p:spTree>
  </p:cSld>
  <p:clrMapOvr>
    <a:masterClrMapping/>
  </p:clrMapOvr>
  <p:timing/>
</p:sld>
</file>

<file path=ppt/theme/theme1.xml><?xml version="1.0" encoding="utf-8"?>
<a:theme xmlns:a="http://schemas.openxmlformats.org/drawingml/2006/main" name="Office Teması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TEKİRDAĞ</dc:title>
  <dc:creator>dell</dc:creator>
  <cp:lastModifiedBy>dell</cp:lastModifiedBy>
  <dcterms:created xsi:type="dcterms:W3CDTF">2024-05-27T11:30:09Z</dcterms:created>
  <dcterms:modified xsi:type="dcterms:W3CDTF">2024-06-06T12:39:36Z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de3b5bb0e06645a29bf6eed4dc8a6120</vt:lpwstr>
  </property>
</Properties>
</file>